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gif" ContentType="image/gif"/>
  <Default Extension="xlsx" ContentType="application/vnd.openxmlformats-officedocument.spreadsheetml.sheet"/>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Lst>
  <p:notesMasterIdLst>
    <p:notesMasterId r:id="rId56"/>
  </p:notesMasterIdLst>
  <p:sldIdLst>
    <p:sldId id="256" r:id="rId3"/>
    <p:sldId id="257" r:id="rId4"/>
    <p:sldId id="503" r:id="rId5"/>
    <p:sldId id="590" r:id="rId6"/>
    <p:sldId id="591" r:id="rId7"/>
    <p:sldId id="510" r:id="rId8"/>
    <p:sldId id="600" r:id="rId9"/>
    <p:sldId id="677" r:id="rId10"/>
    <p:sldId id="680" r:id="rId11"/>
    <p:sldId id="678" r:id="rId12"/>
    <p:sldId id="681" r:id="rId13"/>
    <p:sldId id="682" r:id="rId14"/>
    <p:sldId id="683" r:id="rId15"/>
    <p:sldId id="684" r:id="rId16"/>
    <p:sldId id="685" r:id="rId17"/>
    <p:sldId id="686" r:id="rId18"/>
    <p:sldId id="689" r:id="rId19"/>
    <p:sldId id="690" r:id="rId20"/>
    <p:sldId id="691" r:id="rId21"/>
    <p:sldId id="692" r:id="rId22"/>
    <p:sldId id="693" r:id="rId23"/>
    <p:sldId id="694" r:id="rId24"/>
    <p:sldId id="617" r:id="rId25"/>
    <p:sldId id="618" r:id="rId26"/>
    <p:sldId id="665" r:id="rId27"/>
    <p:sldId id="619" r:id="rId28"/>
    <p:sldId id="655" r:id="rId29"/>
    <p:sldId id="660" r:id="rId30"/>
    <p:sldId id="661" r:id="rId31"/>
    <p:sldId id="667" r:id="rId32"/>
    <p:sldId id="652" r:id="rId33"/>
    <p:sldId id="625" r:id="rId34"/>
    <p:sldId id="626" r:id="rId35"/>
    <p:sldId id="627" r:id="rId36"/>
    <p:sldId id="702" r:id="rId37"/>
    <p:sldId id="629" r:id="rId38"/>
    <p:sldId id="631" r:id="rId39"/>
    <p:sldId id="632" r:id="rId40"/>
    <p:sldId id="633" r:id="rId41"/>
    <p:sldId id="630" r:id="rId42"/>
    <p:sldId id="635" r:id="rId43"/>
    <p:sldId id="634" r:id="rId44"/>
    <p:sldId id="636" r:id="rId45"/>
    <p:sldId id="639" r:id="rId46"/>
    <p:sldId id="641" r:id="rId47"/>
    <p:sldId id="643" r:id="rId48"/>
    <p:sldId id="637" r:id="rId49"/>
    <p:sldId id="703" r:id="rId50"/>
    <p:sldId id="675" r:id="rId51"/>
    <p:sldId id="564" r:id="rId52"/>
    <p:sldId id="609" r:id="rId53"/>
    <p:sldId id="559" r:id="rId54"/>
    <p:sldId id="56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FQA" id="{A8370B87-C226-48C8-BF11-FE3569593211}">
          <p14:sldIdLst>
            <p14:sldId id="256"/>
            <p14:sldId id="257"/>
            <p14:sldId id="503"/>
            <p14:sldId id="590"/>
            <p14:sldId id="591"/>
            <p14:sldId id="510"/>
            <p14:sldId id="600"/>
          </p14:sldIdLst>
        </p14:section>
        <p14:section name="Philosophy and Terms" id="{95E55D0C-FC33-48C8-8D95-29F2786B8951}">
          <p14:sldIdLst>
            <p14:sldId id="677"/>
            <p14:sldId id="680"/>
            <p14:sldId id="678"/>
            <p14:sldId id="681"/>
            <p14:sldId id="682"/>
            <p14:sldId id="683"/>
            <p14:sldId id="684"/>
            <p14:sldId id="685"/>
            <p14:sldId id="686"/>
            <p14:sldId id="689"/>
            <p14:sldId id="690"/>
            <p14:sldId id="691"/>
            <p14:sldId id="692"/>
            <p14:sldId id="693"/>
            <p14:sldId id="694"/>
          </p14:sldIdLst>
        </p14:section>
        <p14:section name="Sampling and Methods" id="{5013E6B3-A067-4E64-8BA9-154167615D1D}">
          <p14:sldIdLst>
            <p14:sldId id="617"/>
            <p14:sldId id="618"/>
            <p14:sldId id="665"/>
            <p14:sldId id="619"/>
            <p14:sldId id="655"/>
            <p14:sldId id="660"/>
            <p14:sldId id="661"/>
          </p14:sldIdLst>
        </p14:section>
        <p14:section name="Analysis &amp; Comparisons" id="{7DB35B87-8437-40EB-896A-DA05F1B566EE}">
          <p14:sldIdLst>
            <p14:sldId id="667"/>
            <p14:sldId id="652"/>
            <p14:sldId id="625"/>
            <p14:sldId id="626"/>
            <p14:sldId id="627"/>
            <p14:sldId id="702"/>
            <p14:sldId id="629"/>
            <p14:sldId id="631"/>
            <p14:sldId id="632"/>
            <p14:sldId id="633"/>
            <p14:sldId id="630"/>
            <p14:sldId id="635"/>
            <p14:sldId id="634"/>
            <p14:sldId id="636"/>
            <p14:sldId id="639"/>
            <p14:sldId id="641"/>
            <p14:sldId id="643"/>
            <p14:sldId id="637"/>
          </p14:sldIdLst>
        </p14:section>
        <p14:section name="DOs an DOnt - Conclusion" id="{28C3123F-AC08-47F5-8C84-BE5C9A393782}">
          <p14:sldIdLst>
            <p14:sldId id="703"/>
            <p14:sldId id="675"/>
            <p14:sldId id="564"/>
            <p14:sldId id="609"/>
            <p14:sldId id="559"/>
            <p14:sldId id="5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82927" autoAdjust="0"/>
  </p:normalViewPr>
  <p:slideViewPr>
    <p:cSldViewPr snapToGrid="0">
      <p:cViewPr varScale="1">
        <p:scale>
          <a:sx n="43" d="100"/>
          <a:sy n="43" d="100"/>
        </p:scale>
        <p:origin x="52"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jmatthew\Documents\Research\CTAP%20C-values\figs%20for%20WWA%20talk.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circle"/>
            <c:size val="6"/>
            <c:spPr>
              <a:solidFill>
                <a:schemeClr val="accent4">
                  <a:lumMod val="60000"/>
                  <a:lumOff val="40000"/>
                </a:schemeClr>
              </a:solidFill>
              <a:ln>
                <a:solidFill>
                  <a:schemeClr val="accent4">
                    <a:lumMod val="20000"/>
                    <a:lumOff val="80000"/>
                  </a:schemeClr>
                </a:solidFill>
              </a:ln>
            </c:spPr>
          </c:marker>
          <c:trendline>
            <c:spPr>
              <a:ln>
                <a:solidFill>
                  <a:schemeClr val="accent4">
                    <a:lumMod val="40000"/>
                    <a:lumOff val="60000"/>
                  </a:schemeClr>
                </a:solidFill>
              </a:ln>
            </c:spPr>
            <c:trendlineType val="linear"/>
            <c:dispRSqr val="0"/>
            <c:dispEq val="0"/>
          </c:trendline>
          <c:xVal>
            <c:numRef>
              <c:f>'scatterplot result'!$O$2:$O$794</c:f>
              <c:numCache>
                <c:formatCode>General</c:formatCode>
                <c:ptCount val="793"/>
                <c:pt idx="0">
                  <c:v>1</c:v>
                </c:pt>
                <c:pt idx="1">
                  <c:v>5</c:v>
                </c:pt>
                <c:pt idx="2">
                  <c:v>2</c:v>
                </c:pt>
                <c:pt idx="3">
                  <c:v>2</c:v>
                </c:pt>
                <c:pt idx="4">
                  <c:v>2</c:v>
                </c:pt>
                <c:pt idx="5">
                  <c:v>3</c:v>
                </c:pt>
                <c:pt idx="6">
                  <c:v>3</c:v>
                </c:pt>
                <c:pt idx="7">
                  <c:v>2</c:v>
                </c:pt>
                <c:pt idx="8">
                  <c:v>0</c:v>
                </c:pt>
                <c:pt idx="9">
                  <c:v>0</c:v>
                </c:pt>
                <c:pt idx="10">
                  <c:v>3</c:v>
                </c:pt>
                <c:pt idx="11">
                  <c:v>2</c:v>
                </c:pt>
                <c:pt idx="12">
                  <c:v>2</c:v>
                </c:pt>
                <c:pt idx="13">
                  <c:v>1</c:v>
                </c:pt>
                <c:pt idx="14">
                  <c:v>3</c:v>
                </c:pt>
                <c:pt idx="15">
                  <c:v>3</c:v>
                </c:pt>
                <c:pt idx="16">
                  <c:v>4</c:v>
                </c:pt>
                <c:pt idx="17">
                  <c:v>1</c:v>
                </c:pt>
                <c:pt idx="18">
                  <c:v>3</c:v>
                </c:pt>
                <c:pt idx="19">
                  <c:v>3</c:v>
                </c:pt>
                <c:pt idx="20">
                  <c:v>3</c:v>
                </c:pt>
                <c:pt idx="21">
                  <c:v>2</c:v>
                </c:pt>
                <c:pt idx="22">
                  <c:v>1</c:v>
                </c:pt>
                <c:pt idx="23">
                  <c:v>4</c:v>
                </c:pt>
                <c:pt idx="24">
                  <c:v>2</c:v>
                </c:pt>
                <c:pt idx="25">
                  <c:v>5</c:v>
                </c:pt>
                <c:pt idx="26">
                  <c:v>2</c:v>
                </c:pt>
                <c:pt idx="27">
                  <c:v>4</c:v>
                </c:pt>
                <c:pt idx="28">
                  <c:v>2</c:v>
                </c:pt>
                <c:pt idx="29">
                  <c:v>1</c:v>
                </c:pt>
                <c:pt idx="30">
                  <c:v>3</c:v>
                </c:pt>
                <c:pt idx="31">
                  <c:v>4</c:v>
                </c:pt>
                <c:pt idx="32">
                  <c:v>1</c:v>
                </c:pt>
                <c:pt idx="33">
                  <c:v>4</c:v>
                </c:pt>
                <c:pt idx="34">
                  <c:v>0</c:v>
                </c:pt>
                <c:pt idx="35">
                  <c:v>5</c:v>
                </c:pt>
                <c:pt idx="36">
                  <c:v>2</c:v>
                </c:pt>
                <c:pt idx="37">
                  <c:v>1</c:v>
                </c:pt>
                <c:pt idx="38">
                  <c:v>3</c:v>
                </c:pt>
                <c:pt idx="39">
                  <c:v>4</c:v>
                </c:pt>
                <c:pt idx="40">
                  <c:v>4</c:v>
                </c:pt>
                <c:pt idx="41">
                  <c:v>2</c:v>
                </c:pt>
                <c:pt idx="42">
                  <c:v>0</c:v>
                </c:pt>
                <c:pt idx="43">
                  <c:v>4</c:v>
                </c:pt>
                <c:pt idx="44">
                  <c:v>2</c:v>
                </c:pt>
                <c:pt idx="45">
                  <c:v>5</c:v>
                </c:pt>
                <c:pt idx="46">
                  <c:v>5</c:v>
                </c:pt>
                <c:pt idx="47">
                  <c:v>4</c:v>
                </c:pt>
                <c:pt idx="48">
                  <c:v>4</c:v>
                </c:pt>
                <c:pt idx="49">
                  <c:v>0</c:v>
                </c:pt>
                <c:pt idx="50">
                  <c:v>3</c:v>
                </c:pt>
                <c:pt idx="51">
                  <c:v>0</c:v>
                </c:pt>
                <c:pt idx="52">
                  <c:v>1</c:v>
                </c:pt>
                <c:pt idx="53">
                  <c:v>0</c:v>
                </c:pt>
                <c:pt idx="54">
                  <c:v>5</c:v>
                </c:pt>
                <c:pt idx="55">
                  <c:v>2</c:v>
                </c:pt>
                <c:pt idx="56">
                  <c:v>3</c:v>
                </c:pt>
                <c:pt idx="57">
                  <c:v>2</c:v>
                </c:pt>
                <c:pt idx="58">
                  <c:v>5</c:v>
                </c:pt>
                <c:pt idx="59">
                  <c:v>4</c:v>
                </c:pt>
                <c:pt idx="60">
                  <c:v>4</c:v>
                </c:pt>
                <c:pt idx="61">
                  <c:v>4</c:v>
                </c:pt>
                <c:pt idx="62">
                  <c:v>4</c:v>
                </c:pt>
                <c:pt idx="63">
                  <c:v>2</c:v>
                </c:pt>
                <c:pt idx="64">
                  <c:v>4</c:v>
                </c:pt>
                <c:pt idx="65">
                  <c:v>5</c:v>
                </c:pt>
                <c:pt idx="66">
                  <c:v>4</c:v>
                </c:pt>
                <c:pt idx="67">
                  <c:v>5</c:v>
                </c:pt>
                <c:pt idx="68">
                  <c:v>2</c:v>
                </c:pt>
                <c:pt idx="69">
                  <c:v>4</c:v>
                </c:pt>
                <c:pt idx="70">
                  <c:v>0</c:v>
                </c:pt>
                <c:pt idx="71">
                  <c:v>5</c:v>
                </c:pt>
                <c:pt idx="72">
                  <c:v>2</c:v>
                </c:pt>
                <c:pt idx="73">
                  <c:v>3</c:v>
                </c:pt>
                <c:pt idx="74">
                  <c:v>4</c:v>
                </c:pt>
                <c:pt idx="75">
                  <c:v>2</c:v>
                </c:pt>
                <c:pt idx="76">
                  <c:v>4</c:v>
                </c:pt>
                <c:pt idx="77">
                  <c:v>1</c:v>
                </c:pt>
                <c:pt idx="78">
                  <c:v>4</c:v>
                </c:pt>
                <c:pt idx="79">
                  <c:v>1</c:v>
                </c:pt>
                <c:pt idx="80">
                  <c:v>4</c:v>
                </c:pt>
                <c:pt idx="81">
                  <c:v>4</c:v>
                </c:pt>
                <c:pt idx="82">
                  <c:v>4</c:v>
                </c:pt>
                <c:pt idx="83">
                  <c:v>3</c:v>
                </c:pt>
                <c:pt idx="84">
                  <c:v>5</c:v>
                </c:pt>
                <c:pt idx="85">
                  <c:v>3</c:v>
                </c:pt>
                <c:pt idx="86">
                  <c:v>1</c:v>
                </c:pt>
                <c:pt idx="87">
                  <c:v>0</c:v>
                </c:pt>
                <c:pt idx="88">
                  <c:v>0</c:v>
                </c:pt>
                <c:pt idx="89">
                  <c:v>0</c:v>
                </c:pt>
                <c:pt idx="90">
                  <c:v>3</c:v>
                </c:pt>
                <c:pt idx="91">
                  <c:v>2</c:v>
                </c:pt>
                <c:pt idx="92">
                  <c:v>4</c:v>
                </c:pt>
                <c:pt idx="93">
                  <c:v>1</c:v>
                </c:pt>
                <c:pt idx="94">
                  <c:v>4</c:v>
                </c:pt>
                <c:pt idx="95">
                  <c:v>1</c:v>
                </c:pt>
                <c:pt idx="96">
                  <c:v>4</c:v>
                </c:pt>
                <c:pt idx="97">
                  <c:v>1</c:v>
                </c:pt>
                <c:pt idx="98">
                  <c:v>5</c:v>
                </c:pt>
                <c:pt idx="99">
                  <c:v>5</c:v>
                </c:pt>
                <c:pt idx="100">
                  <c:v>4</c:v>
                </c:pt>
                <c:pt idx="101">
                  <c:v>0</c:v>
                </c:pt>
                <c:pt idx="102">
                  <c:v>3</c:v>
                </c:pt>
                <c:pt idx="103">
                  <c:v>4</c:v>
                </c:pt>
                <c:pt idx="104">
                  <c:v>2</c:v>
                </c:pt>
                <c:pt idx="105">
                  <c:v>4</c:v>
                </c:pt>
                <c:pt idx="106">
                  <c:v>0</c:v>
                </c:pt>
                <c:pt idx="107">
                  <c:v>2</c:v>
                </c:pt>
                <c:pt idx="108">
                  <c:v>4</c:v>
                </c:pt>
                <c:pt idx="109">
                  <c:v>4</c:v>
                </c:pt>
                <c:pt idx="110">
                  <c:v>4</c:v>
                </c:pt>
                <c:pt idx="111">
                  <c:v>3</c:v>
                </c:pt>
                <c:pt idx="112">
                  <c:v>1</c:v>
                </c:pt>
                <c:pt idx="113">
                  <c:v>4</c:v>
                </c:pt>
                <c:pt idx="114">
                  <c:v>1</c:v>
                </c:pt>
                <c:pt idx="115">
                  <c:v>0</c:v>
                </c:pt>
                <c:pt idx="116">
                  <c:v>2</c:v>
                </c:pt>
                <c:pt idx="117">
                  <c:v>4</c:v>
                </c:pt>
                <c:pt idx="118">
                  <c:v>2</c:v>
                </c:pt>
                <c:pt idx="119">
                  <c:v>5</c:v>
                </c:pt>
                <c:pt idx="120">
                  <c:v>4</c:v>
                </c:pt>
                <c:pt idx="121">
                  <c:v>5</c:v>
                </c:pt>
                <c:pt idx="122">
                  <c:v>2</c:v>
                </c:pt>
                <c:pt idx="123">
                  <c:v>3</c:v>
                </c:pt>
                <c:pt idx="124">
                  <c:v>3</c:v>
                </c:pt>
                <c:pt idx="125">
                  <c:v>2</c:v>
                </c:pt>
                <c:pt idx="126">
                  <c:v>5</c:v>
                </c:pt>
                <c:pt idx="127">
                  <c:v>4</c:v>
                </c:pt>
                <c:pt idx="128">
                  <c:v>2</c:v>
                </c:pt>
                <c:pt idx="129">
                  <c:v>6</c:v>
                </c:pt>
                <c:pt idx="130">
                  <c:v>4</c:v>
                </c:pt>
                <c:pt idx="131">
                  <c:v>3</c:v>
                </c:pt>
                <c:pt idx="132">
                  <c:v>1</c:v>
                </c:pt>
                <c:pt idx="133">
                  <c:v>3</c:v>
                </c:pt>
                <c:pt idx="134">
                  <c:v>0</c:v>
                </c:pt>
                <c:pt idx="135">
                  <c:v>2</c:v>
                </c:pt>
                <c:pt idx="136">
                  <c:v>5</c:v>
                </c:pt>
                <c:pt idx="137">
                  <c:v>0</c:v>
                </c:pt>
                <c:pt idx="138">
                  <c:v>4</c:v>
                </c:pt>
                <c:pt idx="139">
                  <c:v>0</c:v>
                </c:pt>
                <c:pt idx="140">
                  <c:v>0</c:v>
                </c:pt>
                <c:pt idx="141">
                  <c:v>2</c:v>
                </c:pt>
                <c:pt idx="142">
                  <c:v>4</c:v>
                </c:pt>
                <c:pt idx="143">
                  <c:v>6</c:v>
                </c:pt>
                <c:pt idx="144">
                  <c:v>2</c:v>
                </c:pt>
                <c:pt idx="145">
                  <c:v>2</c:v>
                </c:pt>
                <c:pt idx="146">
                  <c:v>3</c:v>
                </c:pt>
                <c:pt idx="147">
                  <c:v>5</c:v>
                </c:pt>
                <c:pt idx="148">
                  <c:v>5</c:v>
                </c:pt>
                <c:pt idx="149">
                  <c:v>6</c:v>
                </c:pt>
                <c:pt idx="150">
                  <c:v>3</c:v>
                </c:pt>
                <c:pt idx="151">
                  <c:v>3</c:v>
                </c:pt>
                <c:pt idx="152">
                  <c:v>4</c:v>
                </c:pt>
                <c:pt idx="153">
                  <c:v>0</c:v>
                </c:pt>
                <c:pt idx="154">
                  <c:v>5</c:v>
                </c:pt>
                <c:pt idx="155">
                  <c:v>5</c:v>
                </c:pt>
                <c:pt idx="156">
                  <c:v>0</c:v>
                </c:pt>
                <c:pt idx="157">
                  <c:v>4</c:v>
                </c:pt>
                <c:pt idx="158">
                  <c:v>5</c:v>
                </c:pt>
                <c:pt idx="159">
                  <c:v>0</c:v>
                </c:pt>
                <c:pt idx="160">
                  <c:v>4</c:v>
                </c:pt>
                <c:pt idx="161">
                  <c:v>5</c:v>
                </c:pt>
                <c:pt idx="162">
                  <c:v>0</c:v>
                </c:pt>
                <c:pt idx="163">
                  <c:v>3</c:v>
                </c:pt>
                <c:pt idx="164">
                  <c:v>4</c:v>
                </c:pt>
                <c:pt idx="165">
                  <c:v>0</c:v>
                </c:pt>
                <c:pt idx="166">
                  <c:v>3</c:v>
                </c:pt>
                <c:pt idx="167">
                  <c:v>0</c:v>
                </c:pt>
                <c:pt idx="168">
                  <c:v>3</c:v>
                </c:pt>
                <c:pt idx="169">
                  <c:v>0</c:v>
                </c:pt>
                <c:pt idx="170">
                  <c:v>5</c:v>
                </c:pt>
                <c:pt idx="171">
                  <c:v>1</c:v>
                </c:pt>
                <c:pt idx="172">
                  <c:v>6</c:v>
                </c:pt>
                <c:pt idx="173">
                  <c:v>4</c:v>
                </c:pt>
                <c:pt idx="174">
                  <c:v>3</c:v>
                </c:pt>
                <c:pt idx="175">
                  <c:v>3</c:v>
                </c:pt>
                <c:pt idx="176">
                  <c:v>4</c:v>
                </c:pt>
                <c:pt idx="177">
                  <c:v>5</c:v>
                </c:pt>
                <c:pt idx="178">
                  <c:v>4</c:v>
                </c:pt>
                <c:pt idx="179">
                  <c:v>0</c:v>
                </c:pt>
                <c:pt idx="180">
                  <c:v>5</c:v>
                </c:pt>
                <c:pt idx="181">
                  <c:v>5</c:v>
                </c:pt>
                <c:pt idx="182">
                  <c:v>5</c:v>
                </c:pt>
                <c:pt idx="183">
                  <c:v>1</c:v>
                </c:pt>
                <c:pt idx="184">
                  <c:v>6</c:v>
                </c:pt>
                <c:pt idx="185">
                  <c:v>0</c:v>
                </c:pt>
                <c:pt idx="186">
                  <c:v>4</c:v>
                </c:pt>
                <c:pt idx="187">
                  <c:v>3</c:v>
                </c:pt>
                <c:pt idx="188">
                  <c:v>2</c:v>
                </c:pt>
                <c:pt idx="189">
                  <c:v>5</c:v>
                </c:pt>
                <c:pt idx="190">
                  <c:v>2</c:v>
                </c:pt>
                <c:pt idx="191">
                  <c:v>5</c:v>
                </c:pt>
                <c:pt idx="192">
                  <c:v>0</c:v>
                </c:pt>
                <c:pt idx="193">
                  <c:v>4</c:v>
                </c:pt>
                <c:pt idx="194">
                  <c:v>0</c:v>
                </c:pt>
                <c:pt idx="195">
                  <c:v>3</c:v>
                </c:pt>
                <c:pt idx="196">
                  <c:v>2</c:v>
                </c:pt>
                <c:pt idx="197">
                  <c:v>4</c:v>
                </c:pt>
                <c:pt idx="198">
                  <c:v>5</c:v>
                </c:pt>
                <c:pt idx="199">
                  <c:v>4</c:v>
                </c:pt>
                <c:pt idx="200">
                  <c:v>7</c:v>
                </c:pt>
                <c:pt idx="201">
                  <c:v>0</c:v>
                </c:pt>
                <c:pt idx="202">
                  <c:v>0</c:v>
                </c:pt>
                <c:pt idx="203">
                  <c:v>0</c:v>
                </c:pt>
                <c:pt idx="204">
                  <c:v>0</c:v>
                </c:pt>
                <c:pt idx="205">
                  <c:v>1</c:v>
                </c:pt>
                <c:pt idx="206">
                  <c:v>4</c:v>
                </c:pt>
                <c:pt idx="207">
                  <c:v>0</c:v>
                </c:pt>
                <c:pt idx="208">
                  <c:v>4</c:v>
                </c:pt>
                <c:pt idx="209">
                  <c:v>3</c:v>
                </c:pt>
                <c:pt idx="210">
                  <c:v>3</c:v>
                </c:pt>
                <c:pt idx="211">
                  <c:v>5</c:v>
                </c:pt>
                <c:pt idx="212">
                  <c:v>0</c:v>
                </c:pt>
                <c:pt idx="213">
                  <c:v>3</c:v>
                </c:pt>
                <c:pt idx="214">
                  <c:v>4</c:v>
                </c:pt>
                <c:pt idx="215">
                  <c:v>4</c:v>
                </c:pt>
                <c:pt idx="216">
                  <c:v>5</c:v>
                </c:pt>
                <c:pt idx="217">
                  <c:v>0</c:v>
                </c:pt>
                <c:pt idx="218">
                  <c:v>2</c:v>
                </c:pt>
                <c:pt idx="219">
                  <c:v>5</c:v>
                </c:pt>
                <c:pt idx="220">
                  <c:v>4</c:v>
                </c:pt>
                <c:pt idx="221">
                  <c:v>5</c:v>
                </c:pt>
                <c:pt idx="222">
                  <c:v>0</c:v>
                </c:pt>
                <c:pt idx="223">
                  <c:v>4</c:v>
                </c:pt>
                <c:pt idx="224">
                  <c:v>0</c:v>
                </c:pt>
                <c:pt idx="225">
                  <c:v>4</c:v>
                </c:pt>
                <c:pt idx="226">
                  <c:v>5</c:v>
                </c:pt>
                <c:pt idx="227">
                  <c:v>3</c:v>
                </c:pt>
                <c:pt idx="228">
                  <c:v>0</c:v>
                </c:pt>
                <c:pt idx="229">
                  <c:v>5</c:v>
                </c:pt>
                <c:pt idx="230">
                  <c:v>3</c:v>
                </c:pt>
                <c:pt idx="231">
                  <c:v>5</c:v>
                </c:pt>
                <c:pt idx="232">
                  <c:v>4</c:v>
                </c:pt>
                <c:pt idx="233">
                  <c:v>3</c:v>
                </c:pt>
                <c:pt idx="234">
                  <c:v>4</c:v>
                </c:pt>
                <c:pt idx="235">
                  <c:v>5</c:v>
                </c:pt>
                <c:pt idx="236">
                  <c:v>2</c:v>
                </c:pt>
                <c:pt idx="237">
                  <c:v>0</c:v>
                </c:pt>
                <c:pt idx="238">
                  <c:v>0</c:v>
                </c:pt>
                <c:pt idx="239">
                  <c:v>5</c:v>
                </c:pt>
                <c:pt idx="240">
                  <c:v>5</c:v>
                </c:pt>
                <c:pt idx="241">
                  <c:v>3</c:v>
                </c:pt>
                <c:pt idx="242">
                  <c:v>2</c:v>
                </c:pt>
                <c:pt idx="243">
                  <c:v>4</c:v>
                </c:pt>
                <c:pt idx="244">
                  <c:v>2</c:v>
                </c:pt>
                <c:pt idx="245">
                  <c:v>2</c:v>
                </c:pt>
                <c:pt idx="246">
                  <c:v>2</c:v>
                </c:pt>
                <c:pt idx="247">
                  <c:v>5</c:v>
                </c:pt>
                <c:pt idx="248">
                  <c:v>5</c:v>
                </c:pt>
                <c:pt idx="249">
                  <c:v>4</c:v>
                </c:pt>
                <c:pt idx="250">
                  <c:v>4</c:v>
                </c:pt>
                <c:pt idx="251">
                  <c:v>6</c:v>
                </c:pt>
                <c:pt idx="252">
                  <c:v>5</c:v>
                </c:pt>
                <c:pt idx="253">
                  <c:v>5</c:v>
                </c:pt>
                <c:pt idx="254">
                  <c:v>4</c:v>
                </c:pt>
                <c:pt idx="255">
                  <c:v>4</c:v>
                </c:pt>
                <c:pt idx="256">
                  <c:v>7</c:v>
                </c:pt>
                <c:pt idx="257">
                  <c:v>0</c:v>
                </c:pt>
                <c:pt idx="258">
                  <c:v>2</c:v>
                </c:pt>
                <c:pt idx="259">
                  <c:v>6</c:v>
                </c:pt>
                <c:pt idx="260">
                  <c:v>8</c:v>
                </c:pt>
                <c:pt idx="261">
                  <c:v>2</c:v>
                </c:pt>
                <c:pt idx="262">
                  <c:v>3</c:v>
                </c:pt>
                <c:pt idx="263">
                  <c:v>6</c:v>
                </c:pt>
                <c:pt idx="264">
                  <c:v>1</c:v>
                </c:pt>
                <c:pt idx="265">
                  <c:v>0</c:v>
                </c:pt>
                <c:pt idx="266">
                  <c:v>4</c:v>
                </c:pt>
                <c:pt idx="267">
                  <c:v>5</c:v>
                </c:pt>
                <c:pt idx="268">
                  <c:v>4</c:v>
                </c:pt>
                <c:pt idx="269">
                  <c:v>0</c:v>
                </c:pt>
                <c:pt idx="270">
                  <c:v>5</c:v>
                </c:pt>
                <c:pt idx="271">
                  <c:v>4</c:v>
                </c:pt>
                <c:pt idx="272">
                  <c:v>6</c:v>
                </c:pt>
                <c:pt idx="273">
                  <c:v>0</c:v>
                </c:pt>
                <c:pt idx="274">
                  <c:v>5</c:v>
                </c:pt>
                <c:pt idx="275">
                  <c:v>6</c:v>
                </c:pt>
                <c:pt idx="276">
                  <c:v>4</c:v>
                </c:pt>
                <c:pt idx="277">
                  <c:v>1</c:v>
                </c:pt>
                <c:pt idx="278">
                  <c:v>2</c:v>
                </c:pt>
                <c:pt idx="279">
                  <c:v>5</c:v>
                </c:pt>
                <c:pt idx="280">
                  <c:v>4</c:v>
                </c:pt>
                <c:pt idx="281">
                  <c:v>5</c:v>
                </c:pt>
                <c:pt idx="282">
                  <c:v>4</c:v>
                </c:pt>
                <c:pt idx="283">
                  <c:v>5</c:v>
                </c:pt>
                <c:pt idx="284">
                  <c:v>0</c:v>
                </c:pt>
                <c:pt idx="285">
                  <c:v>5</c:v>
                </c:pt>
                <c:pt idx="286">
                  <c:v>0</c:v>
                </c:pt>
                <c:pt idx="287">
                  <c:v>0</c:v>
                </c:pt>
                <c:pt idx="288">
                  <c:v>7</c:v>
                </c:pt>
                <c:pt idx="289">
                  <c:v>6</c:v>
                </c:pt>
                <c:pt idx="290">
                  <c:v>6</c:v>
                </c:pt>
                <c:pt idx="291">
                  <c:v>3</c:v>
                </c:pt>
                <c:pt idx="292">
                  <c:v>4</c:v>
                </c:pt>
                <c:pt idx="293">
                  <c:v>5</c:v>
                </c:pt>
                <c:pt idx="294">
                  <c:v>7</c:v>
                </c:pt>
                <c:pt idx="295">
                  <c:v>4</c:v>
                </c:pt>
                <c:pt idx="296">
                  <c:v>0</c:v>
                </c:pt>
                <c:pt idx="297">
                  <c:v>4</c:v>
                </c:pt>
                <c:pt idx="298">
                  <c:v>7</c:v>
                </c:pt>
                <c:pt idx="299">
                  <c:v>7</c:v>
                </c:pt>
                <c:pt idx="300">
                  <c:v>5</c:v>
                </c:pt>
                <c:pt idx="301">
                  <c:v>6</c:v>
                </c:pt>
                <c:pt idx="302">
                  <c:v>5</c:v>
                </c:pt>
                <c:pt idx="303">
                  <c:v>7</c:v>
                </c:pt>
                <c:pt idx="304">
                  <c:v>4</c:v>
                </c:pt>
                <c:pt idx="305">
                  <c:v>5</c:v>
                </c:pt>
                <c:pt idx="306">
                  <c:v>4</c:v>
                </c:pt>
                <c:pt idx="307">
                  <c:v>7</c:v>
                </c:pt>
                <c:pt idx="308">
                  <c:v>7</c:v>
                </c:pt>
                <c:pt idx="309">
                  <c:v>1</c:v>
                </c:pt>
                <c:pt idx="310">
                  <c:v>2</c:v>
                </c:pt>
                <c:pt idx="311">
                  <c:v>0</c:v>
                </c:pt>
                <c:pt idx="312">
                  <c:v>2</c:v>
                </c:pt>
                <c:pt idx="313">
                  <c:v>5</c:v>
                </c:pt>
                <c:pt idx="314">
                  <c:v>0</c:v>
                </c:pt>
                <c:pt idx="315">
                  <c:v>0</c:v>
                </c:pt>
                <c:pt idx="316">
                  <c:v>7</c:v>
                </c:pt>
                <c:pt idx="317">
                  <c:v>0</c:v>
                </c:pt>
                <c:pt idx="318">
                  <c:v>3</c:v>
                </c:pt>
                <c:pt idx="319">
                  <c:v>0</c:v>
                </c:pt>
                <c:pt idx="320">
                  <c:v>0</c:v>
                </c:pt>
                <c:pt idx="321">
                  <c:v>5</c:v>
                </c:pt>
                <c:pt idx="322">
                  <c:v>2</c:v>
                </c:pt>
                <c:pt idx="323">
                  <c:v>3</c:v>
                </c:pt>
                <c:pt idx="324">
                  <c:v>0</c:v>
                </c:pt>
                <c:pt idx="325">
                  <c:v>0</c:v>
                </c:pt>
                <c:pt idx="326">
                  <c:v>7</c:v>
                </c:pt>
                <c:pt idx="327">
                  <c:v>5</c:v>
                </c:pt>
                <c:pt idx="328">
                  <c:v>7</c:v>
                </c:pt>
                <c:pt idx="329">
                  <c:v>6</c:v>
                </c:pt>
                <c:pt idx="330">
                  <c:v>0</c:v>
                </c:pt>
                <c:pt idx="331">
                  <c:v>1</c:v>
                </c:pt>
                <c:pt idx="332">
                  <c:v>5</c:v>
                </c:pt>
                <c:pt idx="333">
                  <c:v>5</c:v>
                </c:pt>
                <c:pt idx="334">
                  <c:v>5</c:v>
                </c:pt>
                <c:pt idx="335">
                  <c:v>2</c:v>
                </c:pt>
                <c:pt idx="336">
                  <c:v>0</c:v>
                </c:pt>
                <c:pt idx="337">
                  <c:v>4</c:v>
                </c:pt>
                <c:pt idx="338">
                  <c:v>7</c:v>
                </c:pt>
                <c:pt idx="339">
                  <c:v>5</c:v>
                </c:pt>
                <c:pt idx="340">
                  <c:v>5</c:v>
                </c:pt>
                <c:pt idx="341">
                  <c:v>5</c:v>
                </c:pt>
                <c:pt idx="342">
                  <c:v>4</c:v>
                </c:pt>
                <c:pt idx="343">
                  <c:v>4</c:v>
                </c:pt>
                <c:pt idx="344">
                  <c:v>4</c:v>
                </c:pt>
                <c:pt idx="345">
                  <c:v>6</c:v>
                </c:pt>
                <c:pt idx="346">
                  <c:v>0</c:v>
                </c:pt>
                <c:pt idx="347">
                  <c:v>2</c:v>
                </c:pt>
                <c:pt idx="348">
                  <c:v>4</c:v>
                </c:pt>
                <c:pt idx="349">
                  <c:v>5</c:v>
                </c:pt>
                <c:pt idx="350">
                  <c:v>2</c:v>
                </c:pt>
                <c:pt idx="351">
                  <c:v>0</c:v>
                </c:pt>
                <c:pt idx="352">
                  <c:v>0</c:v>
                </c:pt>
                <c:pt idx="353">
                  <c:v>0</c:v>
                </c:pt>
                <c:pt idx="354">
                  <c:v>5</c:v>
                </c:pt>
                <c:pt idx="355">
                  <c:v>4</c:v>
                </c:pt>
                <c:pt idx="356">
                  <c:v>2</c:v>
                </c:pt>
                <c:pt idx="357">
                  <c:v>7</c:v>
                </c:pt>
                <c:pt idx="358">
                  <c:v>0</c:v>
                </c:pt>
                <c:pt idx="359">
                  <c:v>5</c:v>
                </c:pt>
                <c:pt idx="360">
                  <c:v>2</c:v>
                </c:pt>
                <c:pt idx="361">
                  <c:v>7</c:v>
                </c:pt>
                <c:pt idx="362">
                  <c:v>0</c:v>
                </c:pt>
                <c:pt idx="363">
                  <c:v>7</c:v>
                </c:pt>
                <c:pt idx="364">
                  <c:v>5</c:v>
                </c:pt>
                <c:pt idx="365">
                  <c:v>7</c:v>
                </c:pt>
                <c:pt idx="366">
                  <c:v>5</c:v>
                </c:pt>
                <c:pt idx="367">
                  <c:v>5</c:v>
                </c:pt>
                <c:pt idx="368">
                  <c:v>7</c:v>
                </c:pt>
                <c:pt idx="369">
                  <c:v>0</c:v>
                </c:pt>
                <c:pt idx="370">
                  <c:v>0</c:v>
                </c:pt>
                <c:pt idx="371">
                  <c:v>6</c:v>
                </c:pt>
                <c:pt idx="372">
                  <c:v>6</c:v>
                </c:pt>
                <c:pt idx="373">
                  <c:v>6</c:v>
                </c:pt>
                <c:pt idx="374">
                  <c:v>5</c:v>
                </c:pt>
                <c:pt idx="375">
                  <c:v>4</c:v>
                </c:pt>
                <c:pt idx="376">
                  <c:v>0</c:v>
                </c:pt>
                <c:pt idx="377">
                  <c:v>1</c:v>
                </c:pt>
                <c:pt idx="378">
                  <c:v>1</c:v>
                </c:pt>
                <c:pt idx="379">
                  <c:v>3</c:v>
                </c:pt>
                <c:pt idx="380">
                  <c:v>6</c:v>
                </c:pt>
                <c:pt idx="381">
                  <c:v>4</c:v>
                </c:pt>
                <c:pt idx="382">
                  <c:v>0</c:v>
                </c:pt>
                <c:pt idx="383">
                  <c:v>6</c:v>
                </c:pt>
                <c:pt idx="384">
                  <c:v>3</c:v>
                </c:pt>
                <c:pt idx="385">
                  <c:v>6</c:v>
                </c:pt>
                <c:pt idx="386">
                  <c:v>0</c:v>
                </c:pt>
                <c:pt idx="387">
                  <c:v>2</c:v>
                </c:pt>
                <c:pt idx="388">
                  <c:v>5</c:v>
                </c:pt>
                <c:pt idx="389">
                  <c:v>6</c:v>
                </c:pt>
                <c:pt idx="390">
                  <c:v>0</c:v>
                </c:pt>
                <c:pt idx="391">
                  <c:v>5</c:v>
                </c:pt>
                <c:pt idx="392">
                  <c:v>0</c:v>
                </c:pt>
                <c:pt idx="393">
                  <c:v>4</c:v>
                </c:pt>
                <c:pt idx="394">
                  <c:v>4</c:v>
                </c:pt>
                <c:pt idx="395">
                  <c:v>5</c:v>
                </c:pt>
                <c:pt idx="396">
                  <c:v>5</c:v>
                </c:pt>
                <c:pt idx="397">
                  <c:v>2</c:v>
                </c:pt>
                <c:pt idx="398">
                  <c:v>6</c:v>
                </c:pt>
                <c:pt idx="399">
                  <c:v>4</c:v>
                </c:pt>
                <c:pt idx="400">
                  <c:v>3</c:v>
                </c:pt>
                <c:pt idx="401">
                  <c:v>5</c:v>
                </c:pt>
                <c:pt idx="402">
                  <c:v>4</c:v>
                </c:pt>
                <c:pt idx="403">
                  <c:v>5</c:v>
                </c:pt>
                <c:pt idx="404">
                  <c:v>1</c:v>
                </c:pt>
                <c:pt idx="405">
                  <c:v>5</c:v>
                </c:pt>
                <c:pt idx="406">
                  <c:v>5</c:v>
                </c:pt>
                <c:pt idx="407">
                  <c:v>5</c:v>
                </c:pt>
                <c:pt idx="408">
                  <c:v>2</c:v>
                </c:pt>
                <c:pt idx="409">
                  <c:v>6</c:v>
                </c:pt>
                <c:pt idx="410">
                  <c:v>5</c:v>
                </c:pt>
                <c:pt idx="411">
                  <c:v>0</c:v>
                </c:pt>
                <c:pt idx="412">
                  <c:v>0</c:v>
                </c:pt>
                <c:pt idx="413">
                  <c:v>7</c:v>
                </c:pt>
                <c:pt idx="414">
                  <c:v>5</c:v>
                </c:pt>
                <c:pt idx="415">
                  <c:v>5</c:v>
                </c:pt>
                <c:pt idx="416">
                  <c:v>6</c:v>
                </c:pt>
                <c:pt idx="417">
                  <c:v>0</c:v>
                </c:pt>
                <c:pt idx="418">
                  <c:v>4</c:v>
                </c:pt>
                <c:pt idx="419">
                  <c:v>7</c:v>
                </c:pt>
                <c:pt idx="420">
                  <c:v>2</c:v>
                </c:pt>
                <c:pt idx="421">
                  <c:v>8</c:v>
                </c:pt>
                <c:pt idx="422">
                  <c:v>2</c:v>
                </c:pt>
                <c:pt idx="423">
                  <c:v>4</c:v>
                </c:pt>
                <c:pt idx="424">
                  <c:v>3</c:v>
                </c:pt>
                <c:pt idx="425">
                  <c:v>1</c:v>
                </c:pt>
                <c:pt idx="426">
                  <c:v>6</c:v>
                </c:pt>
                <c:pt idx="427">
                  <c:v>5</c:v>
                </c:pt>
                <c:pt idx="428">
                  <c:v>0</c:v>
                </c:pt>
                <c:pt idx="429">
                  <c:v>7</c:v>
                </c:pt>
                <c:pt idx="430">
                  <c:v>0</c:v>
                </c:pt>
                <c:pt idx="431">
                  <c:v>6</c:v>
                </c:pt>
                <c:pt idx="432">
                  <c:v>1</c:v>
                </c:pt>
                <c:pt idx="433">
                  <c:v>4</c:v>
                </c:pt>
                <c:pt idx="434">
                  <c:v>7</c:v>
                </c:pt>
                <c:pt idx="435">
                  <c:v>0</c:v>
                </c:pt>
                <c:pt idx="436">
                  <c:v>4</c:v>
                </c:pt>
                <c:pt idx="437">
                  <c:v>5</c:v>
                </c:pt>
                <c:pt idx="438">
                  <c:v>5</c:v>
                </c:pt>
                <c:pt idx="439">
                  <c:v>4</c:v>
                </c:pt>
                <c:pt idx="440">
                  <c:v>3</c:v>
                </c:pt>
                <c:pt idx="441">
                  <c:v>6</c:v>
                </c:pt>
                <c:pt idx="442">
                  <c:v>4</c:v>
                </c:pt>
                <c:pt idx="443">
                  <c:v>3</c:v>
                </c:pt>
                <c:pt idx="444">
                  <c:v>6</c:v>
                </c:pt>
                <c:pt idx="445">
                  <c:v>6</c:v>
                </c:pt>
                <c:pt idx="446">
                  <c:v>8</c:v>
                </c:pt>
                <c:pt idx="447">
                  <c:v>2</c:v>
                </c:pt>
                <c:pt idx="448">
                  <c:v>0</c:v>
                </c:pt>
                <c:pt idx="449">
                  <c:v>5</c:v>
                </c:pt>
                <c:pt idx="450">
                  <c:v>6</c:v>
                </c:pt>
                <c:pt idx="451">
                  <c:v>6</c:v>
                </c:pt>
                <c:pt idx="452">
                  <c:v>1</c:v>
                </c:pt>
                <c:pt idx="453">
                  <c:v>9</c:v>
                </c:pt>
                <c:pt idx="454">
                  <c:v>9</c:v>
                </c:pt>
                <c:pt idx="455">
                  <c:v>3</c:v>
                </c:pt>
                <c:pt idx="456">
                  <c:v>0</c:v>
                </c:pt>
                <c:pt idx="457">
                  <c:v>0</c:v>
                </c:pt>
                <c:pt idx="458">
                  <c:v>10</c:v>
                </c:pt>
                <c:pt idx="459">
                  <c:v>6</c:v>
                </c:pt>
                <c:pt idx="460">
                  <c:v>0</c:v>
                </c:pt>
                <c:pt idx="461">
                  <c:v>0</c:v>
                </c:pt>
                <c:pt idx="462">
                  <c:v>5</c:v>
                </c:pt>
                <c:pt idx="463">
                  <c:v>5</c:v>
                </c:pt>
                <c:pt idx="464">
                  <c:v>4</c:v>
                </c:pt>
                <c:pt idx="465">
                  <c:v>2</c:v>
                </c:pt>
                <c:pt idx="466">
                  <c:v>0</c:v>
                </c:pt>
                <c:pt idx="467">
                  <c:v>6</c:v>
                </c:pt>
                <c:pt idx="468">
                  <c:v>0</c:v>
                </c:pt>
                <c:pt idx="469">
                  <c:v>7</c:v>
                </c:pt>
                <c:pt idx="470">
                  <c:v>5</c:v>
                </c:pt>
                <c:pt idx="471">
                  <c:v>3</c:v>
                </c:pt>
                <c:pt idx="472">
                  <c:v>0</c:v>
                </c:pt>
                <c:pt idx="473">
                  <c:v>5</c:v>
                </c:pt>
                <c:pt idx="474">
                  <c:v>0</c:v>
                </c:pt>
                <c:pt idx="475">
                  <c:v>0</c:v>
                </c:pt>
                <c:pt idx="476">
                  <c:v>0</c:v>
                </c:pt>
                <c:pt idx="477">
                  <c:v>1</c:v>
                </c:pt>
                <c:pt idx="478">
                  <c:v>5</c:v>
                </c:pt>
                <c:pt idx="479">
                  <c:v>4</c:v>
                </c:pt>
                <c:pt idx="480">
                  <c:v>8</c:v>
                </c:pt>
                <c:pt idx="481">
                  <c:v>6</c:v>
                </c:pt>
                <c:pt idx="482">
                  <c:v>6</c:v>
                </c:pt>
                <c:pt idx="483">
                  <c:v>4</c:v>
                </c:pt>
                <c:pt idx="484">
                  <c:v>0</c:v>
                </c:pt>
                <c:pt idx="485">
                  <c:v>2</c:v>
                </c:pt>
                <c:pt idx="486">
                  <c:v>6</c:v>
                </c:pt>
                <c:pt idx="487">
                  <c:v>5</c:v>
                </c:pt>
                <c:pt idx="488">
                  <c:v>5</c:v>
                </c:pt>
                <c:pt idx="489">
                  <c:v>2</c:v>
                </c:pt>
                <c:pt idx="490">
                  <c:v>0</c:v>
                </c:pt>
                <c:pt idx="491">
                  <c:v>5</c:v>
                </c:pt>
                <c:pt idx="492">
                  <c:v>0</c:v>
                </c:pt>
                <c:pt idx="493">
                  <c:v>6</c:v>
                </c:pt>
                <c:pt idx="494">
                  <c:v>6</c:v>
                </c:pt>
                <c:pt idx="495">
                  <c:v>0</c:v>
                </c:pt>
                <c:pt idx="496">
                  <c:v>3</c:v>
                </c:pt>
                <c:pt idx="497">
                  <c:v>6</c:v>
                </c:pt>
                <c:pt idx="498">
                  <c:v>4</c:v>
                </c:pt>
                <c:pt idx="499">
                  <c:v>4</c:v>
                </c:pt>
                <c:pt idx="500">
                  <c:v>0</c:v>
                </c:pt>
                <c:pt idx="501">
                  <c:v>5</c:v>
                </c:pt>
                <c:pt idx="502">
                  <c:v>0</c:v>
                </c:pt>
                <c:pt idx="503">
                  <c:v>0</c:v>
                </c:pt>
                <c:pt idx="504">
                  <c:v>3</c:v>
                </c:pt>
                <c:pt idx="505">
                  <c:v>6</c:v>
                </c:pt>
                <c:pt idx="506">
                  <c:v>7</c:v>
                </c:pt>
                <c:pt idx="507">
                  <c:v>6</c:v>
                </c:pt>
                <c:pt idx="508">
                  <c:v>9</c:v>
                </c:pt>
                <c:pt idx="509">
                  <c:v>6</c:v>
                </c:pt>
                <c:pt idx="510">
                  <c:v>0</c:v>
                </c:pt>
                <c:pt idx="511">
                  <c:v>5</c:v>
                </c:pt>
                <c:pt idx="512">
                  <c:v>7</c:v>
                </c:pt>
                <c:pt idx="513">
                  <c:v>6</c:v>
                </c:pt>
                <c:pt idx="514">
                  <c:v>5</c:v>
                </c:pt>
                <c:pt idx="515">
                  <c:v>7</c:v>
                </c:pt>
                <c:pt idx="516">
                  <c:v>5</c:v>
                </c:pt>
                <c:pt idx="517">
                  <c:v>2</c:v>
                </c:pt>
                <c:pt idx="518">
                  <c:v>6</c:v>
                </c:pt>
                <c:pt idx="519">
                  <c:v>5</c:v>
                </c:pt>
                <c:pt idx="520">
                  <c:v>4</c:v>
                </c:pt>
                <c:pt idx="521">
                  <c:v>5</c:v>
                </c:pt>
                <c:pt idx="522">
                  <c:v>7</c:v>
                </c:pt>
                <c:pt idx="523">
                  <c:v>4</c:v>
                </c:pt>
                <c:pt idx="524">
                  <c:v>4</c:v>
                </c:pt>
                <c:pt idx="525">
                  <c:v>3</c:v>
                </c:pt>
                <c:pt idx="526">
                  <c:v>5</c:v>
                </c:pt>
                <c:pt idx="527">
                  <c:v>5</c:v>
                </c:pt>
                <c:pt idx="528">
                  <c:v>2</c:v>
                </c:pt>
                <c:pt idx="529">
                  <c:v>4</c:v>
                </c:pt>
                <c:pt idx="530">
                  <c:v>4</c:v>
                </c:pt>
                <c:pt idx="531">
                  <c:v>8</c:v>
                </c:pt>
                <c:pt idx="532">
                  <c:v>5</c:v>
                </c:pt>
                <c:pt idx="533">
                  <c:v>7</c:v>
                </c:pt>
                <c:pt idx="534">
                  <c:v>5</c:v>
                </c:pt>
                <c:pt idx="535">
                  <c:v>6</c:v>
                </c:pt>
                <c:pt idx="536">
                  <c:v>0</c:v>
                </c:pt>
                <c:pt idx="537">
                  <c:v>0</c:v>
                </c:pt>
                <c:pt idx="538">
                  <c:v>8</c:v>
                </c:pt>
                <c:pt idx="539">
                  <c:v>0</c:v>
                </c:pt>
                <c:pt idx="540">
                  <c:v>3</c:v>
                </c:pt>
                <c:pt idx="541">
                  <c:v>4</c:v>
                </c:pt>
                <c:pt idx="542">
                  <c:v>0</c:v>
                </c:pt>
                <c:pt idx="543">
                  <c:v>6</c:v>
                </c:pt>
                <c:pt idx="544">
                  <c:v>5</c:v>
                </c:pt>
                <c:pt idx="545">
                  <c:v>4</c:v>
                </c:pt>
                <c:pt idx="546">
                  <c:v>6</c:v>
                </c:pt>
                <c:pt idx="547">
                  <c:v>4</c:v>
                </c:pt>
                <c:pt idx="548">
                  <c:v>2</c:v>
                </c:pt>
                <c:pt idx="549">
                  <c:v>3</c:v>
                </c:pt>
                <c:pt idx="550">
                  <c:v>8</c:v>
                </c:pt>
                <c:pt idx="551">
                  <c:v>7</c:v>
                </c:pt>
                <c:pt idx="552">
                  <c:v>5</c:v>
                </c:pt>
                <c:pt idx="553">
                  <c:v>3</c:v>
                </c:pt>
                <c:pt idx="554">
                  <c:v>6</c:v>
                </c:pt>
                <c:pt idx="555">
                  <c:v>5</c:v>
                </c:pt>
                <c:pt idx="556">
                  <c:v>0</c:v>
                </c:pt>
                <c:pt idx="557">
                  <c:v>0</c:v>
                </c:pt>
                <c:pt idx="558">
                  <c:v>6</c:v>
                </c:pt>
                <c:pt idx="559">
                  <c:v>4</c:v>
                </c:pt>
                <c:pt idx="560">
                  <c:v>0</c:v>
                </c:pt>
                <c:pt idx="561">
                  <c:v>0</c:v>
                </c:pt>
                <c:pt idx="562">
                  <c:v>0</c:v>
                </c:pt>
                <c:pt idx="563">
                  <c:v>5</c:v>
                </c:pt>
                <c:pt idx="564">
                  <c:v>0</c:v>
                </c:pt>
                <c:pt idx="565">
                  <c:v>0</c:v>
                </c:pt>
                <c:pt idx="566">
                  <c:v>3</c:v>
                </c:pt>
                <c:pt idx="567">
                  <c:v>3</c:v>
                </c:pt>
                <c:pt idx="568">
                  <c:v>1</c:v>
                </c:pt>
                <c:pt idx="569">
                  <c:v>4</c:v>
                </c:pt>
                <c:pt idx="570">
                  <c:v>5</c:v>
                </c:pt>
                <c:pt idx="571">
                  <c:v>5</c:v>
                </c:pt>
                <c:pt idx="572">
                  <c:v>4</c:v>
                </c:pt>
                <c:pt idx="573">
                  <c:v>0</c:v>
                </c:pt>
                <c:pt idx="574">
                  <c:v>6</c:v>
                </c:pt>
                <c:pt idx="575">
                  <c:v>0</c:v>
                </c:pt>
                <c:pt idx="576">
                  <c:v>0</c:v>
                </c:pt>
                <c:pt idx="577">
                  <c:v>2</c:v>
                </c:pt>
                <c:pt idx="578">
                  <c:v>6</c:v>
                </c:pt>
                <c:pt idx="579">
                  <c:v>4</c:v>
                </c:pt>
                <c:pt idx="580">
                  <c:v>0</c:v>
                </c:pt>
                <c:pt idx="581">
                  <c:v>4</c:v>
                </c:pt>
                <c:pt idx="582">
                  <c:v>2</c:v>
                </c:pt>
                <c:pt idx="583">
                  <c:v>6</c:v>
                </c:pt>
                <c:pt idx="584">
                  <c:v>6</c:v>
                </c:pt>
                <c:pt idx="585">
                  <c:v>6</c:v>
                </c:pt>
                <c:pt idx="586">
                  <c:v>5</c:v>
                </c:pt>
                <c:pt idx="587">
                  <c:v>4</c:v>
                </c:pt>
                <c:pt idx="588">
                  <c:v>4</c:v>
                </c:pt>
                <c:pt idx="589">
                  <c:v>6</c:v>
                </c:pt>
                <c:pt idx="590">
                  <c:v>7</c:v>
                </c:pt>
                <c:pt idx="591">
                  <c:v>6</c:v>
                </c:pt>
                <c:pt idx="592">
                  <c:v>10</c:v>
                </c:pt>
                <c:pt idx="593">
                  <c:v>0</c:v>
                </c:pt>
                <c:pt idx="594">
                  <c:v>4</c:v>
                </c:pt>
                <c:pt idx="595">
                  <c:v>6</c:v>
                </c:pt>
                <c:pt idx="596">
                  <c:v>4</c:v>
                </c:pt>
                <c:pt idx="597">
                  <c:v>9</c:v>
                </c:pt>
                <c:pt idx="598">
                  <c:v>7</c:v>
                </c:pt>
                <c:pt idx="599">
                  <c:v>7</c:v>
                </c:pt>
                <c:pt idx="600">
                  <c:v>5</c:v>
                </c:pt>
                <c:pt idx="601">
                  <c:v>4</c:v>
                </c:pt>
                <c:pt idx="602">
                  <c:v>5</c:v>
                </c:pt>
                <c:pt idx="603">
                  <c:v>6</c:v>
                </c:pt>
                <c:pt idx="604">
                  <c:v>0</c:v>
                </c:pt>
                <c:pt idx="605">
                  <c:v>7</c:v>
                </c:pt>
                <c:pt idx="606">
                  <c:v>4</c:v>
                </c:pt>
                <c:pt idx="607">
                  <c:v>2</c:v>
                </c:pt>
                <c:pt idx="608">
                  <c:v>5</c:v>
                </c:pt>
                <c:pt idx="609">
                  <c:v>5</c:v>
                </c:pt>
                <c:pt idx="610">
                  <c:v>6</c:v>
                </c:pt>
                <c:pt idx="611">
                  <c:v>2</c:v>
                </c:pt>
                <c:pt idx="612">
                  <c:v>7</c:v>
                </c:pt>
                <c:pt idx="613">
                  <c:v>6</c:v>
                </c:pt>
                <c:pt idx="614">
                  <c:v>2</c:v>
                </c:pt>
                <c:pt idx="615">
                  <c:v>4</c:v>
                </c:pt>
                <c:pt idx="616">
                  <c:v>6</c:v>
                </c:pt>
                <c:pt idx="617">
                  <c:v>5</c:v>
                </c:pt>
                <c:pt idx="618">
                  <c:v>7</c:v>
                </c:pt>
                <c:pt idx="619">
                  <c:v>3</c:v>
                </c:pt>
                <c:pt idx="620">
                  <c:v>7</c:v>
                </c:pt>
                <c:pt idx="621">
                  <c:v>0</c:v>
                </c:pt>
                <c:pt idx="622">
                  <c:v>0</c:v>
                </c:pt>
                <c:pt idx="623">
                  <c:v>6</c:v>
                </c:pt>
                <c:pt idx="624">
                  <c:v>5</c:v>
                </c:pt>
                <c:pt idx="625">
                  <c:v>4</c:v>
                </c:pt>
                <c:pt idx="626">
                  <c:v>5</c:v>
                </c:pt>
                <c:pt idx="627">
                  <c:v>8</c:v>
                </c:pt>
                <c:pt idx="628">
                  <c:v>6</c:v>
                </c:pt>
                <c:pt idx="629">
                  <c:v>10</c:v>
                </c:pt>
                <c:pt idx="630">
                  <c:v>0</c:v>
                </c:pt>
                <c:pt idx="631">
                  <c:v>8</c:v>
                </c:pt>
                <c:pt idx="632">
                  <c:v>8</c:v>
                </c:pt>
                <c:pt idx="633">
                  <c:v>0</c:v>
                </c:pt>
                <c:pt idx="634">
                  <c:v>5</c:v>
                </c:pt>
                <c:pt idx="635">
                  <c:v>0</c:v>
                </c:pt>
                <c:pt idx="636">
                  <c:v>0</c:v>
                </c:pt>
                <c:pt idx="637">
                  <c:v>6</c:v>
                </c:pt>
                <c:pt idx="638">
                  <c:v>0</c:v>
                </c:pt>
                <c:pt idx="639">
                  <c:v>0</c:v>
                </c:pt>
                <c:pt idx="640">
                  <c:v>6</c:v>
                </c:pt>
                <c:pt idx="641">
                  <c:v>5</c:v>
                </c:pt>
                <c:pt idx="642">
                  <c:v>5</c:v>
                </c:pt>
                <c:pt idx="643">
                  <c:v>5</c:v>
                </c:pt>
                <c:pt idx="644">
                  <c:v>1</c:v>
                </c:pt>
                <c:pt idx="645">
                  <c:v>6</c:v>
                </c:pt>
                <c:pt idx="646">
                  <c:v>6</c:v>
                </c:pt>
                <c:pt idx="647">
                  <c:v>1</c:v>
                </c:pt>
                <c:pt idx="648">
                  <c:v>6</c:v>
                </c:pt>
                <c:pt idx="649">
                  <c:v>5</c:v>
                </c:pt>
                <c:pt idx="650">
                  <c:v>5</c:v>
                </c:pt>
                <c:pt idx="651">
                  <c:v>8</c:v>
                </c:pt>
                <c:pt idx="652">
                  <c:v>5</c:v>
                </c:pt>
                <c:pt idx="653">
                  <c:v>9</c:v>
                </c:pt>
                <c:pt idx="654">
                  <c:v>3</c:v>
                </c:pt>
                <c:pt idx="655">
                  <c:v>8</c:v>
                </c:pt>
                <c:pt idx="656">
                  <c:v>8</c:v>
                </c:pt>
                <c:pt idx="657">
                  <c:v>8</c:v>
                </c:pt>
                <c:pt idx="658">
                  <c:v>6</c:v>
                </c:pt>
                <c:pt idx="659">
                  <c:v>6</c:v>
                </c:pt>
                <c:pt idx="660">
                  <c:v>0</c:v>
                </c:pt>
                <c:pt idx="661">
                  <c:v>0</c:v>
                </c:pt>
                <c:pt idx="662">
                  <c:v>8</c:v>
                </c:pt>
                <c:pt idx="663">
                  <c:v>7</c:v>
                </c:pt>
                <c:pt idx="664">
                  <c:v>0</c:v>
                </c:pt>
                <c:pt idx="665">
                  <c:v>10</c:v>
                </c:pt>
                <c:pt idx="666">
                  <c:v>7</c:v>
                </c:pt>
                <c:pt idx="667">
                  <c:v>1</c:v>
                </c:pt>
                <c:pt idx="668">
                  <c:v>0</c:v>
                </c:pt>
                <c:pt idx="669">
                  <c:v>8</c:v>
                </c:pt>
                <c:pt idx="670">
                  <c:v>8</c:v>
                </c:pt>
                <c:pt idx="671">
                  <c:v>7</c:v>
                </c:pt>
                <c:pt idx="672">
                  <c:v>7</c:v>
                </c:pt>
                <c:pt idx="673">
                  <c:v>3</c:v>
                </c:pt>
                <c:pt idx="674">
                  <c:v>6</c:v>
                </c:pt>
                <c:pt idx="675">
                  <c:v>5</c:v>
                </c:pt>
                <c:pt idx="676">
                  <c:v>7</c:v>
                </c:pt>
                <c:pt idx="677">
                  <c:v>8</c:v>
                </c:pt>
                <c:pt idx="678">
                  <c:v>9</c:v>
                </c:pt>
                <c:pt idx="679">
                  <c:v>8</c:v>
                </c:pt>
                <c:pt idx="680">
                  <c:v>0</c:v>
                </c:pt>
                <c:pt idx="681">
                  <c:v>0</c:v>
                </c:pt>
                <c:pt idx="682">
                  <c:v>4</c:v>
                </c:pt>
                <c:pt idx="683">
                  <c:v>0</c:v>
                </c:pt>
                <c:pt idx="684">
                  <c:v>5</c:v>
                </c:pt>
                <c:pt idx="685">
                  <c:v>0</c:v>
                </c:pt>
                <c:pt idx="686">
                  <c:v>4</c:v>
                </c:pt>
                <c:pt idx="687">
                  <c:v>5</c:v>
                </c:pt>
                <c:pt idx="688">
                  <c:v>5</c:v>
                </c:pt>
                <c:pt idx="689">
                  <c:v>5</c:v>
                </c:pt>
                <c:pt idx="690">
                  <c:v>6</c:v>
                </c:pt>
                <c:pt idx="691">
                  <c:v>5</c:v>
                </c:pt>
                <c:pt idx="692">
                  <c:v>8</c:v>
                </c:pt>
                <c:pt idx="693">
                  <c:v>6</c:v>
                </c:pt>
                <c:pt idx="694">
                  <c:v>3</c:v>
                </c:pt>
                <c:pt idx="695">
                  <c:v>5</c:v>
                </c:pt>
                <c:pt idx="696">
                  <c:v>0</c:v>
                </c:pt>
                <c:pt idx="697">
                  <c:v>5</c:v>
                </c:pt>
                <c:pt idx="698">
                  <c:v>5</c:v>
                </c:pt>
                <c:pt idx="699">
                  <c:v>6</c:v>
                </c:pt>
                <c:pt idx="700">
                  <c:v>0</c:v>
                </c:pt>
                <c:pt idx="701">
                  <c:v>6</c:v>
                </c:pt>
                <c:pt idx="702">
                  <c:v>3</c:v>
                </c:pt>
                <c:pt idx="703">
                  <c:v>8</c:v>
                </c:pt>
                <c:pt idx="704">
                  <c:v>7</c:v>
                </c:pt>
                <c:pt idx="705">
                  <c:v>5</c:v>
                </c:pt>
                <c:pt idx="706">
                  <c:v>5</c:v>
                </c:pt>
                <c:pt idx="707">
                  <c:v>7</c:v>
                </c:pt>
                <c:pt idx="708">
                  <c:v>4</c:v>
                </c:pt>
                <c:pt idx="709">
                  <c:v>7</c:v>
                </c:pt>
                <c:pt idx="710">
                  <c:v>7</c:v>
                </c:pt>
                <c:pt idx="711">
                  <c:v>8</c:v>
                </c:pt>
                <c:pt idx="712">
                  <c:v>5</c:v>
                </c:pt>
                <c:pt idx="713">
                  <c:v>8</c:v>
                </c:pt>
                <c:pt idx="714">
                  <c:v>7</c:v>
                </c:pt>
                <c:pt idx="715">
                  <c:v>2</c:v>
                </c:pt>
                <c:pt idx="716">
                  <c:v>7</c:v>
                </c:pt>
                <c:pt idx="717">
                  <c:v>5</c:v>
                </c:pt>
                <c:pt idx="718">
                  <c:v>6</c:v>
                </c:pt>
                <c:pt idx="719">
                  <c:v>0</c:v>
                </c:pt>
                <c:pt idx="720">
                  <c:v>9</c:v>
                </c:pt>
                <c:pt idx="721">
                  <c:v>7</c:v>
                </c:pt>
                <c:pt idx="722">
                  <c:v>1</c:v>
                </c:pt>
                <c:pt idx="723">
                  <c:v>5</c:v>
                </c:pt>
                <c:pt idx="724">
                  <c:v>6</c:v>
                </c:pt>
                <c:pt idx="725">
                  <c:v>6</c:v>
                </c:pt>
                <c:pt idx="726">
                  <c:v>0</c:v>
                </c:pt>
                <c:pt idx="727">
                  <c:v>0</c:v>
                </c:pt>
                <c:pt idx="728">
                  <c:v>7</c:v>
                </c:pt>
                <c:pt idx="729">
                  <c:v>4</c:v>
                </c:pt>
                <c:pt idx="730">
                  <c:v>8</c:v>
                </c:pt>
                <c:pt idx="731">
                  <c:v>5</c:v>
                </c:pt>
                <c:pt idx="732">
                  <c:v>9</c:v>
                </c:pt>
                <c:pt idx="733">
                  <c:v>3</c:v>
                </c:pt>
                <c:pt idx="734">
                  <c:v>0</c:v>
                </c:pt>
                <c:pt idx="735">
                  <c:v>7</c:v>
                </c:pt>
                <c:pt idx="736">
                  <c:v>4</c:v>
                </c:pt>
                <c:pt idx="737">
                  <c:v>0</c:v>
                </c:pt>
                <c:pt idx="738">
                  <c:v>6</c:v>
                </c:pt>
                <c:pt idx="739">
                  <c:v>6</c:v>
                </c:pt>
                <c:pt idx="740">
                  <c:v>5</c:v>
                </c:pt>
                <c:pt idx="741">
                  <c:v>2</c:v>
                </c:pt>
                <c:pt idx="742">
                  <c:v>8</c:v>
                </c:pt>
                <c:pt idx="743">
                  <c:v>6</c:v>
                </c:pt>
                <c:pt idx="744">
                  <c:v>0</c:v>
                </c:pt>
                <c:pt idx="745">
                  <c:v>6</c:v>
                </c:pt>
                <c:pt idx="746">
                  <c:v>6</c:v>
                </c:pt>
                <c:pt idx="747">
                  <c:v>7</c:v>
                </c:pt>
                <c:pt idx="748">
                  <c:v>8</c:v>
                </c:pt>
                <c:pt idx="749">
                  <c:v>8</c:v>
                </c:pt>
                <c:pt idx="750">
                  <c:v>0</c:v>
                </c:pt>
                <c:pt idx="751">
                  <c:v>6</c:v>
                </c:pt>
                <c:pt idx="752">
                  <c:v>7</c:v>
                </c:pt>
                <c:pt idx="753">
                  <c:v>10</c:v>
                </c:pt>
                <c:pt idx="754">
                  <c:v>9</c:v>
                </c:pt>
                <c:pt idx="755">
                  <c:v>6</c:v>
                </c:pt>
                <c:pt idx="756">
                  <c:v>6</c:v>
                </c:pt>
                <c:pt idx="757">
                  <c:v>7</c:v>
                </c:pt>
                <c:pt idx="758">
                  <c:v>7</c:v>
                </c:pt>
                <c:pt idx="759">
                  <c:v>5</c:v>
                </c:pt>
                <c:pt idx="760">
                  <c:v>3</c:v>
                </c:pt>
                <c:pt idx="761">
                  <c:v>3</c:v>
                </c:pt>
                <c:pt idx="762">
                  <c:v>5</c:v>
                </c:pt>
                <c:pt idx="763">
                  <c:v>5</c:v>
                </c:pt>
                <c:pt idx="764">
                  <c:v>0</c:v>
                </c:pt>
                <c:pt idx="765">
                  <c:v>5</c:v>
                </c:pt>
                <c:pt idx="766">
                  <c:v>7</c:v>
                </c:pt>
                <c:pt idx="767">
                  <c:v>10</c:v>
                </c:pt>
                <c:pt idx="768">
                  <c:v>3</c:v>
                </c:pt>
                <c:pt idx="769">
                  <c:v>5</c:v>
                </c:pt>
                <c:pt idx="770">
                  <c:v>4</c:v>
                </c:pt>
                <c:pt idx="771">
                  <c:v>0</c:v>
                </c:pt>
                <c:pt idx="772">
                  <c:v>5</c:v>
                </c:pt>
                <c:pt idx="773">
                  <c:v>0</c:v>
                </c:pt>
                <c:pt idx="774">
                  <c:v>4</c:v>
                </c:pt>
                <c:pt idx="775">
                  <c:v>5</c:v>
                </c:pt>
                <c:pt idx="776">
                  <c:v>5</c:v>
                </c:pt>
                <c:pt idx="777">
                  <c:v>4</c:v>
                </c:pt>
                <c:pt idx="778">
                  <c:v>10</c:v>
                </c:pt>
                <c:pt idx="779">
                  <c:v>7</c:v>
                </c:pt>
                <c:pt idx="780">
                  <c:v>5</c:v>
                </c:pt>
                <c:pt idx="781">
                  <c:v>6</c:v>
                </c:pt>
                <c:pt idx="782">
                  <c:v>5</c:v>
                </c:pt>
                <c:pt idx="783">
                  <c:v>7</c:v>
                </c:pt>
                <c:pt idx="784">
                  <c:v>0</c:v>
                </c:pt>
                <c:pt idx="785">
                  <c:v>5</c:v>
                </c:pt>
                <c:pt idx="786">
                  <c:v>0</c:v>
                </c:pt>
                <c:pt idx="787">
                  <c:v>0</c:v>
                </c:pt>
                <c:pt idx="788">
                  <c:v>6</c:v>
                </c:pt>
                <c:pt idx="789">
                  <c:v>0</c:v>
                </c:pt>
                <c:pt idx="790">
                  <c:v>0</c:v>
                </c:pt>
                <c:pt idx="791">
                  <c:v>6</c:v>
                </c:pt>
                <c:pt idx="792">
                  <c:v>10</c:v>
                </c:pt>
              </c:numCache>
            </c:numRef>
          </c:xVal>
          <c:yVal>
            <c:numRef>
              <c:f>'scatterplot result'!$P$2:$P$794</c:f>
              <c:numCache>
                <c:formatCode>General</c:formatCode>
                <c:ptCount val="793"/>
                <c:pt idx="0">
                  <c:v>3.0996569469999997</c:v>
                </c:pt>
                <c:pt idx="1">
                  <c:v>3.0162268189999999</c:v>
                </c:pt>
                <c:pt idx="2">
                  <c:v>3.1791938039999996</c:v>
                </c:pt>
                <c:pt idx="3">
                  <c:v>3.0396068229999997</c:v>
                </c:pt>
                <c:pt idx="4">
                  <c:v>3.0110251000000003</c:v>
                </c:pt>
                <c:pt idx="5">
                  <c:v>3.032213917</c:v>
                </c:pt>
                <c:pt idx="6">
                  <c:v>3.145638945</c:v>
                </c:pt>
                <c:pt idx="7">
                  <c:v>3.0872861389999997</c:v>
                </c:pt>
                <c:pt idx="8">
                  <c:v>2.5423954370000001</c:v>
                </c:pt>
                <c:pt idx="9">
                  <c:v>3.0808152499999997</c:v>
                </c:pt>
                <c:pt idx="10">
                  <c:v>3.0731373890000002</c:v>
                </c:pt>
                <c:pt idx="11">
                  <c:v>3.0834665030000004</c:v>
                </c:pt>
                <c:pt idx="12">
                  <c:v>3.1934838210000001</c:v>
                </c:pt>
                <c:pt idx="13">
                  <c:v>3.1935115380000001</c:v>
                </c:pt>
                <c:pt idx="14">
                  <c:v>3.1561351100000001</c:v>
                </c:pt>
                <c:pt idx="15">
                  <c:v>3.2321100920000001</c:v>
                </c:pt>
                <c:pt idx="16">
                  <c:v>2.843916084</c:v>
                </c:pt>
                <c:pt idx="17">
                  <c:v>3.0136224629999999</c:v>
                </c:pt>
                <c:pt idx="18">
                  <c:v>3.1262124150000004</c:v>
                </c:pt>
                <c:pt idx="19">
                  <c:v>2.7529809570000001</c:v>
                </c:pt>
                <c:pt idx="20">
                  <c:v>3.0066079300000004</c:v>
                </c:pt>
                <c:pt idx="21">
                  <c:v>3.1536181110000001</c:v>
                </c:pt>
                <c:pt idx="22">
                  <c:v>2.7728327359999998</c:v>
                </c:pt>
                <c:pt idx="23">
                  <c:v>3.0378996090000001</c:v>
                </c:pt>
                <c:pt idx="24">
                  <c:v>3.1377668979999997</c:v>
                </c:pt>
                <c:pt idx="25">
                  <c:v>3.1426448740000001</c:v>
                </c:pt>
                <c:pt idx="26">
                  <c:v>3.1906609579999996</c:v>
                </c:pt>
                <c:pt idx="27">
                  <c:v>3.2460461860000001</c:v>
                </c:pt>
                <c:pt idx="28">
                  <c:v>3.0687722869999998</c:v>
                </c:pt>
                <c:pt idx="29">
                  <c:v>3.0989178480000001</c:v>
                </c:pt>
                <c:pt idx="30">
                  <c:v>2.8859475510000001</c:v>
                </c:pt>
                <c:pt idx="31">
                  <c:v>3.2605089270000001</c:v>
                </c:pt>
                <c:pt idx="32">
                  <c:v>2.6674848940000002</c:v>
                </c:pt>
                <c:pt idx="33">
                  <c:v>3.2404221480000004</c:v>
                </c:pt>
                <c:pt idx="34">
                  <c:v>3.1208743490000002</c:v>
                </c:pt>
                <c:pt idx="35">
                  <c:v>3.2662893630000003</c:v>
                </c:pt>
                <c:pt idx="36">
                  <c:v>2.9158604010000002</c:v>
                </c:pt>
                <c:pt idx="37">
                  <c:v>3.0159961989999999</c:v>
                </c:pt>
                <c:pt idx="38">
                  <c:v>3.0946567309999997</c:v>
                </c:pt>
                <c:pt idx="39">
                  <c:v>3.2446648629999997</c:v>
                </c:pt>
                <c:pt idx="40">
                  <c:v>3.1126510879999998</c:v>
                </c:pt>
                <c:pt idx="41">
                  <c:v>2.9453750909999998</c:v>
                </c:pt>
                <c:pt idx="42">
                  <c:v>3.0215242350000002</c:v>
                </c:pt>
                <c:pt idx="43">
                  <c:v>3.2655633159999997</c:v>
                </c:pt>
                <c:pt idx="44">
                  <c:v>3.0540311649999996</c:v>
                </c:pt>
                <c:pt idx="45">
                  <c:v>3.1902388730000002</c:v>
                </c:pt>
                <c:pt idx="46">
                  <c:v>3.2317660740000003</c:v>
                </c:pt>
                <c:pt idx="47">
                  <c:v>3.19555407</c:v>
                </c:pt>
                <c:pt idx="48">
                  <c:v>3.2783505149999996</c:v>
                </c:pt>
                <c:pt idx="49">
                  <c:v>2.5418271880000001</c:v>
                </c:pt>
                <c:pt idx="50">
                  <c:v>2.9376461420000002</c:v>
                </c:pt>
                <c:pt idx="51">
                  <c:v>2.9201783720000001</c:v>
                </c:pt>
                <c:pt idx="52">
                  <c:v>3.1232064279999996</c:v>
                </c:pt>
                <c:pt idx="53">
                  <c:v>2.9529837250000002</c:v>
                </c:pt>
                <c:pt idx="54">
                  <c:v>3.2160822470000001</c:v>
                </c:pt>
                <c:pt idx="55">
                  <c:v>3.0025875800000001</c:v>
                </c:pt>
                <c:pt idx="56">
                  <c:v>2.5129844189999999</c:v>
                </c:pt>
                <c:pt idx="57">
                  <c:v>3.0543005179999998</c:v>
                </c:pt>
                <c:pt idx="58">
                  <c:v>3.3496029439999999</c:v>
                </c:pt>
                <c:pt idx="59">
                  <c:v>3.3165165170000002</c:v>
                </c:pt>
                <c:pt idx="60">
                  <c:v>3.368336351</c:v>
                </c:pt>
                <c:pt idx="61">
                  <c:v>3.37010919</c:v>
                </c:pt>
                <c:pt idx="62">
                  <c:v>2.9497645210000001</c:v>
                </c:pt>
                <c:pt idx="63">
                  <c:v>3.1509473679999997</c:v>
                </c:pt>
                <c:pt idx="64">
                  <c:v>2.9816867469999999</c:v>
                </c:pt>
                <c:pt idx="65">
                  <c:v>3.1326508850000003</c:v>
                </c:pt>
                <c:pt idx="66">
                  <c:v>3.3764877850000001</c:v>
                </c:pt>
                <c:pt idx="67">
                  <c:v>2.932650448</c:v>
                </c:pt>
                <c:pt idx="68">
                  <c:v>3.3790678989999998</c:v>
                </c:pt>
                <c:pt idx="69">
                  <c:v>2.80972417</c:v>
                </c:pt>
                <c:pt idx="70">
                  <c:v>2.8032564450000002</c:v>
                </c:pt>
                <c:pt idx="71">
                  <c:v>3.3446363830000001</c:v>
                </c:pt>
                <c:pt idx="72">
                  <c:v>3.0759162299999998</c:v>
                </c:pt>
                <c:pt idx="73">
                  <c:v>3.1116504850000002</c:v>
                </c:pt>
                <c:pt idx="74">
                  <c:v>3.2186346859999997</c:v>
                </c:pt>
                <c:pt idx="75">
                  <c:v>2.924463292</c:v>
                </c:pt>
                <c:pt idx="76">
                  <c:v>3.2375979109999999</c:v>
                </c:pt>
                <c:pt idx="77">
                  <c:v>3.0572984180000002</c:v>
                </c:pt>
                <c:pt idx="78">
                  <c:v>3.2776528779999996</c:v>
                </c:pt>
                <c:pt idx="79">
                  <c:v>2.6330508469999998</c:v>
                </c:pt>
                <c:pt idx="80">
                  <c:v>3.0417442169999998</c:v>
                </c:pt>
                <c:pt idx="81">
                  <c:v>3.3327526130000003</c:v>
                </c:pt>
                <c:pt idx="82">
                  <c:v>3.3002267569999999</c:v>
                </c:pt>
                <c:pt idx="83">
                  <c:v>2.9466708740000001</c:v>
                </c:pt>
                <c:pt idx="84">
                  <c:v>3.0190246519999997</c:v>
                </c:pt>
                <c:pt idx="85">
                  <c:v>2.9561107359999999</c:v>
                </c:pt>
                <c:pt idx="86">
                  <c:v>2.9949441189999999</c:v>
                </c:pt>
                <c:pt idx="87">
                  <c:v>2.3588594700000001</c:v>
                </c:pt>
                <c:pt idx="88">
                  <c:v>2.5419354840000001</c:v>
                </c:pt>
                <c:pt idx="89">
                  <c:v>2.562355658</c:v>
                </c:pt>
                <c:pt idx="90">
                  <c:v>2.7020872869999999</c:v>
                </c:pt>
                <c:pt idx="91">
                  <c:v>2.569811321</c:v>
                </c:pt>
                <c:pt idx="92">
                  <c:v>3.0926315789999999</c:v>
                </c:pt>
                <c:pt idx="93">
                  <c:v>3.1267370760000004</c:v>
                </c:pt>
                <c:pt idx="94">
                  <c:v>3.3160500260000001</c:v>
                </c:pt>
                <c:pt idx="95">
                  <c:v>2.714773433</c:v>
                </c:pt>
                <c:pt idx="96">
                  <c:v>3.139081687</c:v>
                </c:pt>
                <c:pt idx="97">
                  <c:v>2.8415278339999999</c:v>
                </c:pt>
                <c:pt idx="98">
                  <c:v>3.289416847</c:v>
                </c:pt>
                <c:pt idx="99">
                  <c:v>3.230471079</c:v>
                </c:pt>
                <c:pt idx="100">
                  <c:v>3.2512106540000003</c:v>
                </c:pt>
                <c:pt idx="101">
                  <c:v>2.8513738549999998</c:v>
                </c:pt>
                <c:pt idx="102">
                  <c:v>2.7268581850000002</c:v>
                </c:pt>
                <c:pt idx="103">
                  <c:v>3.2994060479999998</c:v>
                </c:pt>
                <c:pt idx="104">
                  <c:v>3.237473348</c:v>
                </c:pt>
                <c:pt idx="105">
                  <c:v>3.1077481840000001</c:v>
                </c:pt>
                <c:pt idx="106">
                  <c:v>3.0209511139999998</c:v>
                </c:pt>
                <c:pt idx="107">
                  <c:v>3.0540906019999996</c:v>
                </c:pt>
                <c:pt idx="108">
                  <c:v>3.3408570490000002</c:v>
                </c:pt>
                <c:pt idx="109">
                  <c:v>3.3875190259999997</c:v>
                </c:pt>
                <c:pt idx="110">
                  <c:v>3.2497634819999996</c:v>
                </c:pt>
                <c:pt idx="111">
                  <c:v>3.4189034840000003</c:v>
                </c:pt>
                <c:pt idx="112">
                  <c:v>2.6117986800000002</c:v>
                </c:pt>
                <c:pt idx="113">
                  <c:v>3.270737327</c:v>
                </c:pt>
                <c:pt idx="114">
                  <c:v>2.2692548530000001</c:v>
                </c:pt>
                <c:pt idx="115">
                  <c:v>2.281905842</c:v>
                </c:pt>
                <c:pt idx="116">
                  <c:v>3.0967514119999997</c:v>
                </c:pt>
                <c:pt idx="117">
                  <c:v>2.775114737</c:v>
                </c:pt>
                <c:pt idx="118">
                  <c:v>2.6725925930000001</c:v>
                </c:pt>
                <c:pt idx="119">
                  <c:v>3.3407386040000002</c:v>
                </c:pt>
                <c:pt idx="120">
                  <c:v>3.0244789939999999</c:v>
                </c:pt>
                <c:pt idx="121">
                  <c:v>3.2102484469999997</c:v>
                </c:pt>
                <c:pt idx="122">
                  <c:v>3.1874281330000001</c:v>
                </c:pt>
                <c:pt idx="123">
                  <c:v>2.8943323730000001</c:v>
                </c:pt>
                <c:pt idx="124">
                  <c:v>3.3235908140000001</c:v>
                </c:pt>
                <c:pt idx="125">
                  <c:v>2.6793713160000001</c:v>
                </c:pt>
                <c:pt idx="126">
                  <c:v>3.4050405039999996</c:v>
                </c:pt>
                <c:pt idx="127">
                  <c:v>3.0067837190000004</c:v>
                </c:pt>
                <c:pt idx="128">
                  <c:v>2.5571343990000002</c:v>
                </c:pt>
                <c:pt idx="129">
                  <c:v>3.347720153</c:v>
                </c:pt>
                <c:pt idx="130">
                  <c:v>3.3075403359999997</c:v>
                </c:pt>
                <c:pt idx="131">
                  <c:v>3.3467471499999997</c:v>
                </c:pt>
                <c:pt idx="132">
                  <c:v>3.1083879879999996</c:v>
                </c:pt>
                <c:pt idx="133">
                  <c:v>3.0161764709999996</c:v>
                </c:pt>
                <c:pt idx="134">
                  <c:v>2.7689573460000001</c:v>
                </c:pt>
                <c:pt idx="135">
                  <c:v>3.0611153550000001</c:v>
                </c:pt>
                <c:pt idx="136">
                  <c:v>3.2270797959999999</c:v>
                </c:pt>
                <c:pt idx="137">
                  <c:v>2.970367279</c:v>
                </c:pt>
                <c:pt idx="138">
                  <c:v>3.2399728080000001</c:v>
                </c:pt>
                <c:pt idx="139">
                  <c:v>2.0704809289999999</c:v>
                </c:pt>
                <c:pt idx="140">
                  <c:v>2.90741483</c:v>
                </c:pt>
                <c:pt idx="141">
                  <c:v>2.3384508030000002</c:v>
                </c:pt>
                <c:pt idx="142">
                  <c:v>3.13655872</c:v>
                </c:pt>
                <c:pt idx="143">
                  <c:v>3.0868902440000001</c:v>
                </c:pt>
                <c:pt idx="144">
                  <c:v>3.0248371340000002</c:v>
                </c:pt>
                <c:pt idx="145">
                  <c:v>2.7341944260000002</c:v>
                </c:pt>
                <c:pt idx="146">
                  <c:v>3.0004251699999998</c:v>
                </c:pt>
                <c:pt idx="147">
                  <c:v>3.1624758220000002</c:v>
                </c:pt>
                <c:pt idx="148">
                  <c:v>3.3457076570000002</c:v>
                </c:pt>
                <c:pt idx="149">
                  <c:v>3.5375224420000002</c:v>
                </c:pt>
                <c:pt idx="150">
                  <c:v>3.1767117669999996</c:v>
                </c:pt>
                <c:pt idx="151">
                  <c:v>2.8551724140000001</c:v>
                </c:pt>
                <c:pt idx="152">
                  <c:v>2.9732540859999999</c:v>
                </c:pt>
                <c:pt idx="153">
                  <c:v>2.3966415749999999</c:v>
                </c:pt>
                <c:pt idx="154">
                  <c:v>3.1197410999999997</c:v>
                </c:pt>
                <c:pt idx="155">
                  <c:v>2.8215556689999999</c:v>
                </c:pt>
                <c:pt idx="156">
                  <c:v>2.8606180139999999</c:v>
                </c:pt>
                <c:pt idx="157">
                  <c:v>3.2347188259999999</c:v>
                </c:pt>
                <c:pt idx="158">
                  <c:v>3.4294372290000004</c:v>
                </c:pt>
                <c:pt idx="159">
                  <c:v>3.2653149270000004</c:v>
                </c:pt>
                <c:pt idx="160">
                  <c:v>3.510331571</c:v>
                </c:pt>
                <c:pt idx="161">
                  <c:v>3.3105872620000003</c:v>
                </c:pt>
                <c:pt idx="162">
                  <c:v>2.522308438</c:v>
                </c:pt>
                <c:pt idx="163">
                  <c:v>3</c:v>
                </c:pt>
                <c:pt idx="164">
                  <c:v>3.0641592920000003</c:v>
                </c:pt>
                <c:pt idx="165">
                  <c:v>2.9536768960000002</c:v>
                </c:pt>
                <c:pt idx="166">
                  <c:v>2.981524249</c:v>
                </c:pt>
                <c:pt idx="167">
                  <c:v>2.3390508859999999</c:v>
                </c:pt>
                <c:pt idx="168">
                  <c:v>2.1204188479999999</c:v>
                </c:pt>
                <c:pt idx="169">
                  <c:v>2.2477064219999998</c:v>
                </c:pt>
                <c:pt idx="170">
                  <c:v>3.2948717949999997</c:v>
                </c:pt>
                <c:pt idx="171">
                  <c:v>2.5360065469999999</c:v>
                </c:pt>
                <c:pt idx="172">
                  <c:v>3.1103520759999999</c:v>
                </c:pt>
                <c:pt idx="173">
                  <c:v>3.0688524590000004</c:v>
                </c:pt>
                <c:pt idx="174">
                  <c:v>2.6746310609999999</c:v>
                </c:pt>
                <c:pt idx="175">
                  <c:v>2.4727744170000001</c:v>
                </c:pt>
                <c:pt idx="176">
                  <c:v>3.1135758649999996</c:v>
                </c:pt>
                <c:pt idx="177">
                  <c:v>3.2376470590000004</c:v>
                </c:pt>
                <c:pt idx="178">
                  <c:v>3.1066176470000002</c:v>
                </c:pt>
                <c:pt idx="179">
                  <c:v>2.628015564</c:v>
                </c:pt>
                <c:pt idx="180">
                  <c:v>3.4862428840000002</c:v>
                </c:pt>
                <c:pt idx="181">
                  <c:v>3.2825174830000003</c:v>
                </c:pt>
                <c:pt idx="182">
                  <c:v>2.7748184020000002</c:v>
                </c:pt>
                <c:pt idx="183">
                  <c:v>2.4056872039999999</c:v>
                </c:pt>
                <c:pt idx="184">
                  <c:v>3.330266344</c:v>
                </c:pt>
                <c:pt idx="185">
                  <c:v>2.3742331289999998</c:v>
                </c:pt>
                <c:pt idx="186">
                  <c:v>3.230957031</c:v>
                </c:pt>
                <c:pt idx="187">
                  <c:v>2.341983318</c:v>
                </c:pt>
                <c:pt idx="188">
                  <c:v>2.6182108629999998</c:v>
                </c:pt>
                <c:pt idx="189">
                  <c:v>3.3538543900000004</c:v>
                </c:pt>
                <c:pt idx="190">
                  <c:v>3.0673886880000003</c:v>
                </c:pt>
                <c:pt idx="191">
                  <c:v>3.6377036460000003</c:v>
                </c:pt>
                <c:pt idx="192">
                  <c:v>2.5650273220000002</c:v>
                </c:pt>
                <c:pt idx="193">
                  <c:v>3.1747388409999999</c:v>
                </c:pt>
                <c:pt idx="194">
                  <c:v>2.5560504829999999</c:v>
                </c:pt>
                <c:pt idx="195">
                  <c:v>3.0182608699999998</c:v>
                </c:pt>
                <c:pt idx="196">
                  <c:v>2.3741721849999999</c:v>
                </c:pt>
                <c:pt idx="197">
                  <c:v>3.1719022690000003</c:v>
                </c:pt>
                <c:pt idx="198">
                  <c:v>3.5635897439999997</c:v>
                </c:pt>
                <c:pt idx="199">
                  <c:v>3.2822341059999998</c:v>
                </c:pt>
                <c:pt idx="200">
                  <c:v>3.2971859989999999</c:v>
                </c:pt>
                <c:pt idx="201">
                  <c:v>2.1734154929999998</c:v>
                </c:pt>
                <c:pt idx="202">
                  <c:v>2.482424242</c:v>
                </c:pt>
                <c:pt idx="203">
                  <c:v>3.1057057060000002</c:v>
                </c:pt>
                <c:pt idx="204">
                  <c:v>2.9593280279999998</c:v>
                </c:pt>
                <c:pt idx="205">
                  <c:v>3.3320672819999997</c:v>
                </c:pt>
                <c:pt idx="206">
                  <c:v>2.7467811160000002</c:v>
                </c:pt>
                <c:pt idx="207">
                  <c:v>2.6345132740000001</c:v>
                </c:pt>
                <c:pt idx="208">
                  <c:v>2.3429394810000002</c:v>
                </c:pt>
                <c:pt idx="209">
                  <c:v>2.8977272730000001</c:v>
                </c:pt>
                <c:pt idx="210">
                  <c:v>3.170491803</c:v>
                </c:pt>
                <c:pt idx="211">
                  <c:v>3.4513771780000004</c:v>
                </c:pt>
                <c:pt idx="212">
                  <c:v>1.8155583439999998</c:v>
                </c:pt>
                <c:pt idx="213">
                  <c:v>3.7386363640000004</c:v>
                </c:pt>
                <c:pt idx="214">
                  <c:v>3.1082224910000003</c:v>
                </c:pt>
                <c:pt idx="215">
                  <c:v>3.1457680249999997</c:v>
                </c:pt>
                <c:pt idx="216">
                  <c:v>3.4982078850000002</c:v>
                </c:pt>
                <c:pt idx="217">
                  <c:v>3.0728900259999996</c:v>
                </c:pt>
                <c:pt idx="218">
                  <c:v>2.6456599289999998</c:v>
                </c:pt>
                <c:pt idx="219">
                  <c:v>3.4955919399999997</c:v>
                </c:pt>
                <c:pt idx="220">
                  <c:v>2.9444444440000002</c:v>
                </c:pt>
                <c:pt idx="221">
                  <c:v>3.5582870739999999</c:v>
                </c:pt>
                <c:pt idx="222">
                  <c:v>2.6766723840000002</c:v>
                </c:pt>
                <c:pt idx="223">
                  <c:v>2.878453039</c:v>
                </c:pt>
                <c:pt idx="224">
                  <c:v>2.9538228609999999</c:v>
                </c:pt>
                <c:pt idx="225">
                  <c:v>3.4395405080000003</c:v>
                </c:pt>
                <c:pt idx="226">
                  <c:v>2.4495575220000001</c:v>
                </c:pt>
                <c:pt idx="227">
                  <c:v>2.9168126089999999</c:v>
                </c:pt>
                <c:pt idx="228">
                  <c:v>2.378313253</c:v>
                </c:pt>
                <c:pt idx="229">
                  <c:v>3.6240671640000004</c:v>
                </c:pt>
                <c:pt idx="230">
                  <c:v>3.1162377990000003</c:v>
                </c:pt>
                <c:pt idx="231">
                  <c:v>2.9614285709999999</c:v>
                </c:pt>
                <c:pt idx="232">
                  <c:v>3.2795031059999999</c:v>
                </c:pt>
                <c:pt idx="233">
                  <c:v>2.5126234909999998</c:v>
                </c:pt>
                <c:pt idx="234">
                  <c:v>2.1529562979999999</c:v>
                </c:pt>
                <c:pt idx="235">
                  <c:v>3.2534246580000001</c:v>
                </c:pt>
                <c:pt idx="236">
                  <c:v>2.861417323</c:v>
                </c:pt>
                <c:pt idx="237">
                  <c:v>2.1542991759999999</c:v>
                </c:pt>
                <c:pt idx="238">
                  <c:v>2.7817189629999999</c:v>
                </c:pt>
                <c:pt idx="239">
                  <c:v>3.3703366700000004</c:v>
                </c:pt>
                <c:pt idx="240">
                  <c:v>3.1875598089999997</c:v>
                </c:pt>
                <c:pt idx="241">
                  <c:v>2.9538638989999999</c:v>
                </c:pt>
                <c:pt idx="242">
                  <c:v>3.1968911919999998</c:v>
                </c:pt>
                <c:pt idx="243">
                  <c:v>3.274414063</c:v>
                </c:pt>
                <c:pt idx="244">
                  <c:v>2.7254487859999998</c:v>
                </c:pt>
                <c:pt idx="245">
                  <c:v>3.0568295110000001</c:v>
                </c:pt>
                <c:pt idx="246">
                  <c:v>3.03125</c:v>
                </c:pt>
                <c:pt idx="247">
                  <c:v>2.9942329870000002</c:v>
                </c:pt>
                <c:pt idx="248">
                  <c:v>3.2712680580000004</c:v>
                </c:pt>
                <c:pt idx="249">
                  <c:v>3.2163034709999998</c:v>
                </c:pt>
                <c:pt idx="250">
                  <c:v>3.084682441</c:v>
                </c:pt>
                <c:pt idx="251">
                  <c:v>3.2853185600000003</c:v>
                </c:pt>
                <c:pt idx="252">
                  <c:v>2.8826025460000002</c:v>
                </c:pt>
                <c:pt idx="253">
                  <c:v>3.3010989009999996</c:v>
                </c:pt>
                <c:pt idx="254">
                  <c:v>3.4368231050000002</c:v>
                </c:pt>
                <c:pt idx="255">
                  <c:v>2.9976525820000002</c:v>
                </c:pt>
                <c:pt idx="256">
                  <c:v>3.7162408759999996</c:v>
                </c:pt>
                <c:pt idx="257">
                  <c:v>1.480565371</c:v>
                </c:pt>
                <c:pt idx="258">
                  <c:v>2.5361781080000001</c:v>
                </c:pt>
                <c:pt idx="259">
                  <c:v>3.3918918920000003</c:v>
                </c:pt>
                <c:pt idx="260">
                  <c:v>3.880322209</c:v>
                </c:pt>
                <c:pt idx="261">
                  <c:v>2.1195876290000002</c:v>
                </c:pt>
                <c:pt idx="262">
                  <c:v>3.392966361</c:v>
                </c:pt>
                <c:pt idx="263">
                  <c:v>3.2837209300000003</c:v>
                </c:pt>
                <c:pt idx="264">
                  <c:v>2.631733595</c:v>
                </c:pt>
                <c:pt idx="265">
                  <c:v>2.63655244</c:v>
                </c:pt>
                <c:pt idx="266">
                  <c:v>3.2081218270000003</c:v>
                </c:pt>
                <c:pt idx="267">
                  <c:v>3.3218997359999998</c:v>
                </c:pt>
                <c:pt idx="268">
                  <c:v>3.0195167290000002</c:v>
                </c:pt>
                <c:pt idx="269">
                  <c:v>3.1269841270000001</c:v>
                </c:pt>
                <c:pt idx="270">
                  <c:v>2.663282572</c:v>
                </c:pt>
                <c:pt idx="271">
                  <c:v>3.1421933089999996</c:v>
                </c:pt>
                <c:pt idx="272">
                  <c:v>3.6034318399999998</c:v>
                </c:pt>
                <c:pt idx="273">
                  <c:v>2.1858288770000001</c:v>
                </c:pt>
                <c:pt idx="274">
                  <c:v>2.7636684300000001</c:v>
                </c:pt>
                <c:pt idx="275">
                  <c:v>3.540603248</c:v>
                </c:pt>
                <c:pt idx="276">
                  <c:v>2.631081081</c:v>
                </c:pt>
                <c:pt idx="277">
                  <c:v>2.137254902</c:v>
                </c:pt>
                <c:pt idx="278">
                  <c:v>3.230842912</c:v>
                </c:pt>
                <c:pt idx="279">
                  <c:v>3.4237442920000003</c:v>
                </c:pt>
                <c:pt idx="280">
                  <c:v>2.8412698409999999</c:v>
                </c:pt>
                <c:pt idx="281">
                  <c:v>3.1510416670000003</c:v>
                </c:pt>
                <c:pt idx="282">
                  <c:v>3.0962671909999999</c:v>
                </c:pt>
                <c:pt idx="283">
                  <c:v>3.2129471890000003</c:v>
                </c:pt>
                <c:pt idx="284">
                  <c:v>2.9939516130000001</c:v>
                </c:pt>
                <c:pt idx="285">
                  <c:v>3.3114901259999998</c:v>
                </c:pt>
                <c:pt idx="286">
                  <c:v>2.3991228069999999</c:v>
                </c:pt>
                <c:pt idx="287">
                  <c:v>2.8848039220000001</c:v>
                </c:pt>
                <c:pt idx="288">
                  <c:v>3.2641711229999997</c:v>
                </c:pt>
                <c:pt idx="289">
                  <c:v>3.2383900929999996</c:v>
                </c:pt>
                <c:pt idx="290">
                  <c:v>3.1973929239999999</c:v>
                </c:pt>
                <c:pt idx="291">
                  <c:v>3.585542169</c:v>
                </c:pt>
                <c:pt idx="292">
                  <c:v>2.8174706650000001</c:v>
                </c:pt>
                <c:pt idx="293">
                  <c:v>3.5631641089999997</c:v>
                </c:pt>
                <c:pt idx="294">
                  <c:v>3.50390625</c:v>
                </c:pt>
                <c:pt idx="295">
                  <c:v>3.0632054179999999</c:v>
                </c:pt>
                <c:pt idx="296">
                  <c:v>3.4578313249999999</c:v>
                </c:pt>
                <c:pt idx="297">
                  <c:v>3.2010309279999998</c:v>
                </c:pt>
                <c:pt idx="298">
                  <c:v>3.3900096059999996</c:v>
                </c:pt>
                <c:pt idx="299">
                  <c:v>3.7061281340000001</c:v>
                </c:pt>
                <c:pt idx="300">
                  <c:v>3.2628398790000004</c:v>
                </c:pt>
                <c:pt idx="301">
                  <c:v>3.9421813400000003</c:v>
                </c:pt>
                <c:pt idx="302">
                  <c:v>3.1657754010000003</c:v>
                </c:pt>
                <c:pt idx="303">
                  <c:v>3.5294117649999999</c:v>
                </c:pt>
                <c:pt idx="304">
                  <c:v>3.0395537529999999</c:v>
                </c:pt>
                <c:pt idx="305">
                  <c:v>3.5872727270000002</c:v>
                </c:pt>
                <c:pt idx="306">
                  <c:v>3.5058214750000003</c:v>
                </c:pt>
                <c:pt idx="307">
                  <c:v>3.6531413610000003</c:v>
                </c:pt>
                <c:pt idx="308">
                  <c:v>3.6781157999999996</c:v>
                </c:pt>
                <c:pt idx="309">
                  <c:v>3.0904704460000003</c:v>
                </c:pt>
                <c:pt idx="310">
                  <c:v>3.244247788</c:v>
                </c:pt>
                <c:pt idx="311">
                  <c:v>3.1853741500000003</c:v>
                </c:pt>
                <c:pt idx="312">
                  <c:v>3.0932878270000002</c:v>
                </c:pt>
                <c:pt idx="313">
                  <c:v>3.0361067500000001</c:v>
                </c:pt>
                <c:pt idx="314">
                  <c:v>2.349462366</c:v>
                </c:pt>
                <c:pt idx="315">
                  <c:v>1.7495291900000001</c:v>
                </c:pt>
                <c:pt idx="316">
                  <c:v>3.8463949839999998</c:v>
                </c:pt>
                <c:pt idx="317">
                  <c:v>2.4458509140000002</c:v>
                </c:pt>
                <c:pt idx="318">
                  <c:v>3.2802325579999998</c:v>
                </c:pt>
                <c:pt idx="319">
                  <c:v>2.2849462370000002</c:v>
                </c:pt>
                <c:pt idx="320">
                  <c:v>3.1604938269999998</c:v>
                </c:pt>
                <c:pt idx="321">
                  <c:v>3.2469813390000004</c:v>
                </c:pt>
                <c:pt idx="322">
                  <c:v>2.8025000000000002</c:v>
                </c:pt>
                <c:pt idx="323">
                  <c:v>2.3283582090000001</c:v>
                </c:pt>
                <c:pt idx="324">
                  <c:v>1.6850094879999999</c:v>
                </c:pt>
                <c:pt idx="325">
                  <c:v>2.3313492060000001</c:v>
                </c:pt>
                <c:pt idx="326">
                  <c:v>3.2470119520000003</c:v>
                </c:pt>
                <c:pt idx="327">
                  <c:v>2.9273570320000002</c:v>
                </c:pt>
                <c:pt idx="328">
                  <c:v>3.4941451990000001</c:v>
                </c:pt>
                <c:pt idx="329">
                  <c:v>3.2130750609999996</c:v>
                </c:pt>
                <c:pt idx="330">
                  <c:v>2.9161676650000001</c:v>
                </c:pt>
                <c:pt idx="331">
                  <c:v>3.1439205960000001</c:v>
                </c:pt>
                <c:pt idx="332">
                  <c:v>3.2853503179999999</c:v>
                </c:pt>
                <c:pt idx="333">
                  <c:v>3.4906367039999999</c:v>
                </c:pt>
                <c:pt idx="334">
                  <c:v>3.1537190080000004</c:v>
                </c:pt>
                <c:pt idx="335">
                  <c:v>3.019642857</c:v>
                </c:pt>
                <c:pt idx="336">
                  <c:v>2.401069519</c:v>
                </c:pt>
                <c:pt idx="337">
                  <c:v>3.3288288289999999</c:v>
                </c:pt>
                <c:pt idx="338">
                  <c:v>3.9359999999999999</c:v>
                </c:pt>
                <c:pt idx="339">
                  <c:v>3.73046875</c:v>
                </c:pt>
                <c:pt idx="340">
                  <c:v>3.2106017189999996</c:v>
                </c:pt>
                <c:pt idx="341">
                  <c:v>3.1776198930000001</c:v>
                </c:pt>
                <c:pt idx="342">
                  <c:v>3.1066126860000001</c:v>
                </c:pt>
                <c:pt idx="343">
                  <c:v>2.995807128</c:v>
                </c:pt>
                <c:pt idx="344">
                  <c:v>2.542443064</c:v>
                </c:pt>
                <c:pt idx="345">
                  <c:v>3.253664036</c:v>
                </c:pt>
                <c:pt idx="346">
                  <c:v>2.0810810810000002</c:v>
                </c:pt>
                <c:pt idx="347">
                  <c:v>3.3426423200000004</c:v>
                </c:pt>
                <c:pt idx="348">
                  <c:v>2.9612141649999999</c:v>
                </c:pt>
                <c:pt idx="349">
                  <c:v>3.0679304900000002</c:v>
                </c:pt>
                <c:pt idx="350">
                  <c:v>3.2552083329999997</c:v>
                </c:pt>
                <c:pt idx="351">
                  <c:v>2.9749103940000001</c:v>
                </c:pt>
                <c:pt idx="352">
                  <c:v>1.853754941</c:v>
                </c:pt>
                <c:pt idx="353">
                  <c:v>2.010344828</c:v>
                </c:pt>
                <c:pt idx="354">
                  <c:v>2.9033530569999999</c:v>
                </c:pt>
                <c:pt idx="355">
                  <c:v>3.4818181819999996</c:v>
                </c:pt>
                <c:pt idx="356">
                  <c:v>2.4642857139999998</c:v>
                </c:pt>
                <c:pt idx="357">
                  <c:v>3.6388308980000001</c:v>
                </c:pt>
                <c:pt idx="358">
                  <c:v>1.8075709780000002</c:v>
                </c:pt>
                <c:pt idx="359">
                  <c:v>3.5212399540000003</c:v>
                </c:pt>
                <c:pt idx="360">
                  <c:v>3.1428571429999996</c:v>
                </c:pt>
                <c:pt idx="361">
                  <c:v>3.6500000000000004</c:v>
                </c:pt>
                <c:pt idx="362">
                  <c:v>2.354005168</c:v>
                </c:pt>
                <c:pt idx="363">
                  <c:v>3.519354839</c:v>
                </c:pt>
                <c:pt idx="364">
                  <c:v>3.5730478589999999</c:v>
                </c:pt>
                <c:pt idx="365">
                  <c:v>3.2317073169999997</c:v>
                </c:pt>
                <c:pt idx="366">
                  <c:v>2.8647746239999998</c:v>
                </c:pt>
                <c:pt idx="367">
                  <c:v>3.3975409839999999</c:v>
                </c:pt>
                <c:pt idx="368">
                  <c:v>3.773654917</c:v>
                </c:pt>
                <c:pt idx="369">
                  <c:v>1.567951318</c:v>
                </c:pt>
                <c:pt idx="370">
                  <c:v>1.638888889</c:v>
                </c:pt>
                <c:pt idx="371">
                  <c:v>3.0227920230000001</c:v>
                </c:pt>
                <c:pt idx="372">
                  <c:v>3.3387755099999996</c:v>
                </c:pt>
                <c:pt idx="373">
                  <c:v>3.4096045200000002</c:v>
                </c:pt>
                <c:pt idx="374">
                  <c:v>3.1834415580000002</c:v>
                </c:pt>
                <c:pt idx="375">
                  <c:v>2.8890728480000001</c:v>
                </c:pt>
                <c:pt idx="376">
                  <c:v>2.2043010750000001</c:v>
                </c:pt>
                <c:pt idx="377">
                  <c:v>2.1191135729999999</c:v>
                </c:pt>
                <c:pt idx="378">
                  <c:v>3.196172249</c:v>
                </c:pt>
                <c:pt idx="379">
                  <c:v>3.1827515399999999</c:v>
                </c:pt>
                <c:pt idx="380">
                  <c:v>3.3307393000000003</c:v>
                </c:pt>
                <c:pt idx="381">
                  <c:v>2.765625</c:v>
                </c:pt>
                <c:pt idx="382">
                  <c:v>1.8843283579999999</c:v>
                </c:pt>
                <c:pt idx="383">
                  <c:v>3.2380952379999997</c:v>
                </c:pt>
                <c:pt idx="384">
                  <c:v>2.8784440839999998</c:v>
                </c:pt>
                <c:pt idx="385">
                  <c:v>3.1333333330000004</c:v>
                </c:pt>
                <c:pt idx="386">
                  <c:v>2.0503597120000001</c:v>
                </c:pt>
                <c:pt idx="387">
                  <c:v>2.4723756909999999</c:v>
                </c:pt>
                <c:pt idx="388">
                  <c:v>3.0233333330000001</c:v>
                </c:pt>
                <c:pt idx="389">
                  <c:v>3.3338509319999998</c:v>
                </c:pt>
                <c:pt idx="390">
                  <c:v>3.048076923</c:v>
                </c:pt>
                <c:pt idx="391">
                  <c:v>2.6</c:v>
                </c:pt>
                <c:pt idx="392">
                  <c:v>2.5647321430000001</c:v>
                </c:pt>
                <c:pt idx="393">
                  <c:v>3.3060921250000002</c:v>
                </c:pt>
                <c:pt idx="394">
                  <c:v>2.2967032970000001</c:v>
                </c:pt>
                <c:pt idx="395">
                  <c:v>3.2184557439999999</c:v>
                </c:pt>
                <c:pt idx="396">
                  <c:v>3.216346154</c:v>
                </c:pt>
                <c:pt idx="397">
                  <c:v>2.2694063930000001</c:v>
                </c:pt>
                <c:pt idx="398">
                  <c:v>3.6929392449999998</c:v>
                </c:pt>
                <c:pt idx="399">
                  <c:v>2.7748478699999999</c:v>
                </c:pt>
                <c:pt idx="400">
                  <c:v>3.4126738789999997</c:v>
                </c:pt>
                <c:pt idx="401">
                  <c:v>3.4677804300000004</c:v>
                </c:pt>
                <c:pt idx="402">
                  <c:v>2.9147727269999999</c:v>
                </c:pt>
                <c:pt idx="403">
                  <c:v>3.7161716169999996</c:v>
                </c:pt>
                <c:pt idx="404">
                  <c:v>3.1611570249999996</c:v>
                </c:pt>
                <c:pt idx="405">
                  <c:v>3.7057949480000003</c:v>
                </c:pt>
                <c:pt idx="406">
                  <c:v>2.915422886</c:v>
                </c:pt>
                <c:pt idx="407">
                  <c:v>3.349376114</c:v>
                </c:pt>
                <c:pt idx="408">
                  <c:v>2.9251207730000002</c:v>
                </c:pt>
                <c:pt idx="409">
                  <c:v>2.5039370079999999</c:v>
                </c:pt>
                <c:pt idx="410">
                  <c:v>3.1828908550000001</c:v>
                </c:pt>
                <c:pt idx="411">
                  <c:v>2.98392283</c:v>
                </c:pt>
                <c:pt idx="412">
                  <c:v>1.6230158729999999</c:v>
                </c:pt>
                <c:pt idx="413">
                  <c:v>3.3640856670000003</c:v>
                </c:pt>
                <c:pt idx="414">
                  <c:v>3.7878787880000004</c:v>
                </c:pt>
                <c:pt idx="415">
                  <c:v>3.2865497079999999</c:v>
                </c:pt>
                <c:pt idx="416">
                  <c:v>3.644981413</c:v>
                </c:pt>
                <c:pt idx="417">
                  <c:v>2.3434343430000002</c:v>
                </c:pt>
                <c:pt idx="418">
                  <c:v>3.6970509380000003</c:v>
                </c:pt>
                <c:pt idx="419">
                  <c:v>3.2383292380000004</c:v>
                </c:pt>
                <c:pt idx="420">
                  <c:v>2.1627906979999998</c:v>
                </c:pt>
                <c:pt idx="421">
                  <c:v>3.7693661970000001</c:v>
                </c:pt>
                <c:pt idx="422">
                  <c:v>3.178654292</c:v>
                </c:pt>
                <c:pt idx="423">
                  <c:v>2.7850877189999999</c:v>
                </c:pt>
                <c:pt idx="424">
                  <c:v>3.401129944</c:v>
                </c:pt>
                <c:pt idx="425">
                  <c:v>2.528846154</c:v>
                </c:pt>
                <c:pt idx="426">
                  <c:v>3.270588235</c:v>
                </c:pt>
                <c:pt idx="427">
                  <c:v>3.0784313729999999</c:v>
                </c:pt>
                <c:pt idx="428">
                  <c:v>2.7206572769999999</c:v>
                </c:pt>
                <c:pt idx="429">
                  <c:v>4.1222222220000004</c:v>
                </c:pt>
                <c:pt idx="430">
                  <c:v>1.997382199</c:v>
                </c:pt>
                <c:pt idx="431">
                  <c:v>2.8858131490000001</c:v>
                </c:pt>
                <c:pt idx="432">
                  <c:v>3.0429594270000004</c:v>
                </c:pt>
                <c:pt idx="433">
                  <c:v>3.1134903639999996</c:v>
                </c:pt>
                <c:pt idx="434">
                  <c:v>3.7215909089999997</c:v>
                </c:pt>
                <c:pt idx="435">
                  <c:v>1.5524193550000001</c:v>
                </c:pt>
                <c:pt idx="436">
                  <c:v>3.2317596569999996</c:v>
                </c:pt>
                <c:pt idx="437">
                  <c:v>2.735632184</c:v>
                </c:pt>
                <c:pt idx="438">
                  <c:v>3.130325815</c:v>
                </c:pt>
                <c:pt idx="439">
                  <c:v>3.9856801910000001</c:v>
                </c:pt>
                <c:pt idx="440">
                  <c:v>2.456066946</c:v>
                </c:pt>
                <c:pt idx="441">
                  <c:v>3.7355555560000004</c:v>
                </c:pt>
                <c:pt idx="442">
                  <c:v>3.524774775</c:v>
                </c:pt>
                <c:pt idx="443">
                  <c:v>2.7969230770000002</c:v>
                </c:pt>
                <c:pt idx="444">
                  <c:v>3.1038647340000001</c:v>
                </c:pt>
                <c:pt idx="445">
                  <c:v>3.4446601939999999</c:v>
                </c:pt>
                <c:pt idx="446">
                  <c:v>3.6296296300000002</c:v>
                </c:pt>
                <c:pt idx="447">
                  <c:v>2.8478260870000001</c:v>
                </c:pt>
                <c:pt idx="448">
                  <c:v>2.6550522650000001</c:v>
                </c:pt>
                <c:pt idx="449">
                  <c:v>3.2447257379999996</c:v>
                </c:pt>
                <c:pt idx="450">
                  <c:v>3.0746887970000003</c:v>
                </c:pt>
                <c:pt idx="451">
                  <c:v>2.939130435</c:v>
                </c:pt>
                <c:pt idx="452">
                  <c:v>1.8938053099999999</c:v>
                </c:pt>
                <c:pt idx="453">
                  <c:v>4.2868217050000004</c:v>
                </c:pt>
                <c:pt idx="454">
                  <c:v>3.7536945810000004</c:v>
                </c:pt>
                <c:pt idx="455">
                  <c:v>3.4697986580000002</c:v>
                </c:pt>
                <c:pt idx="456">
                  <c:v>1.6012269940000001</c:v>
                </c:pt>
                <c:pt idx="457">
                  <c:v>2.9758454109999999</c:v>
                </c:pt>
                <c:pt idx="458">
                  <c:v>4.298387097</c:v>
                </c:pt>
                <c:pt idx="459">
                  <c:v>3.8380000000000001</c:v>
                </c:pt>
                <c:pt idx="460">
                  <c:v>1.6753246750000002</c:v>
                </c:pt>
                <c:pt idx="461">
                  <c:v>1.44</c:v>
                </c:pt>
                <c:pt idx="462">
                  <c:v>3.3822393819999998</c:v>
                </c:pt>
                <c:pt idx="463">
                  <c:v>3.1271186440000003</c:v>
                </c:pt>
                <c:pt idx="464">
                  <c:v>2.588785047</c:v>
                </c:pt>
                <c:pt idx="465">
                  <c:v>2.3036303629999999</c:v>
                </c:pt>
                <c:pt idx="466">
                  <c:v>2.247368421</c:v>
                </c:pt>
                <c:pt idx="467">
                  <c:v>3.3078817730000001</c:v>
                </c:pt>
                <c:pt idx="468">
                  <c:v>2.8721311479999998</c:v>
                </c:pt>
                <c:pt idx="469">
                  <c:v>3.4024767799999998</c:v>
                </c:pt>
                <c:pt idx="470">
                  <c:v>2.9937694700000002</c:v>
                </c:pt>
                <c:pt idx="471">
                  <c:v>2.1764705879999999</c:v>
                </c:pt>
                <c:pt idx="472">
                  <c:v>1.3459915609999999</c:v>
                </c:pt>
                <c:pt idx="473">
                  <c:v>2.979104478</c:v>
                </c:pt>
                <c:pt idx="474">
                  <c:v>2.4163265310000002</c:v>
                </c:pt>
                <c:pt idx="475">
                  <c:v>1.7413793100000001</c:v>
                </c:pt>
                <c:pt idx="476">
                  <c:v>3.1111111109999996</c:v>
                </c:pt>
                <c:pt idx="477">
                  <c:v>1.8727272730000002</c:v>
                </c:pt>
                <c:pt idx="478">
                  <c:v>3.1240310080000002</c:v>
                </c:pt>
                <c:pt idx="479">
                  <c:v>3.6485148509999998</c:v>
                </c:pt>
                <c:pt idx="480">
                  <c:v>3.3816155989999999</c:v>
                </c:pt>
                <c:pt idx="481">
                  <c:v>3.2017045450000001</c:v>
                </c:pt>
                <c:pt idx="482">
                  <c:v>3.3704918030000002</c:v>
                </c:pt>
                <c:pt idx="483">
                  <c:v>3.0276923079999998</c:v>
                </c:pt>
                <c:pt idx="484">
                  <c:v>2.1213235290000001</c:v>
                </c:pt>
                <c:pt idx="485">
                  <c:v>3.2985507250000001</c:v>
                </c:pt>
                <c:pt idx="486">
                  <c:v>3.1100917429999999</c:v>
                </c:pt>
                <c:pt idx="487">
                  <c:v>3.251028807</c:v>
                </c:pt>
                <c:pt idx="488">
                  <c:v>3.0504731859999996</c:v>
                </c:pt>
                <c:pt idx="489">
                  <c:v>3.3527777780000001</c:v>
                </c:pt>
                <c:pt idx="490">
                  <c:v>3.5486486490000004</c:v>
                </c:pt>
                <c:pt idx="491">
                  <c:v>3.4901960780000003</c:v>
                </c:pt>
                <c:pt idx="492">
                  <c:v>3.0413793099999999</c:v>
                </c:pt>
                <c:pt idx="493">
                  <c:v>2.6030927840000002</c:v>
                </c:pt>
                <c:pt idx="494">
                  <c:v>3.1371841160000002</c:v>
                </c:pt>
                <c:pt idx="495">
                  <c:v>1.6425339370000001</c:v>
                </c:pt>
                <c:pt idx="496">
                  <c:v>3.2436708860000003</c:v>
                </c:pt>
                <c:pt idx="497">
                  <c:v>3.276162791</c:v>
                </c:pt>
                <c:pt idx="498">
                  <c:v>3.1929824560000002</c:v>
                </c:pt>
                <c:pt idx="499">
                  <c:v>2.621276596</c:v>
                </c:pt>
                <c:pt idx="500">
                  <c:v>1.823970037</c:v>
                </c:pt>
                <c:pt idx="501">
                  <c:v>3.6059322030000001</c:v>
                </c:pt>
                <c:pt idx="502">
                  <c:v>1.2008196720000002</c:v>
                </c:pt>
                <c:pt idx="503">
                  <c:v>3.6503496499999999</c:v>
                </c:pt>
                <c:pt idx="504">
                  <c:v>3.5342465750000001</c:v>
                </c:pt>
                <c:pt idx="505">
                  <c:v>2.3768115939999999</c:v>
                </c:pt>
                <c:pt idx="506">
                  <c:v>4.1257668709999997</c:v>
                </c:pt>
                <c:pt idx="507">
                  <c:v>3.3573407199999998</c:v>
                </c:pt>
                <c:pt idx="508">
                  <c:v>3.7077922079999999</c:v>
                </c:pt>
                <c:pt idx="509">
                  <c:v>3.2472324720000003</c:v>
                </c:pt>
                <c:pt idx="510">
                  <c:v>2.807174888</c:v>
                </c:pt>
                <c:pt idx="511">
                  <c:v>2.98019802</c:v>
                </c:pt>
                <c:pt idx="512">
                  <c:v>2.7606837610000001</c:v>
                </c:pt>
                <c:pt idx="513">
                  <c:v>3.4407294830000001</c:v>
                </c:pt>
                <c:pt idx="514">
                  <c:v>3.5697674419999998</c:v>
                </c:pt>
                <c:pt idx="515">
                  <c:v>3.5606060609999997</c:v>
                </c:pt>
                <c:pt idx="516">
                  <c:v>3.1335078530000002</c:v>
                </c:pt>
                <c:pt idx="517">
                  <c:v>3.304878049</c:v>
                </c:pt>
                <c:pt idx="518">
                  <c:v>4.0497237569999998</c:v>
                </c:pt>
                <c:pt idx="519">
                  <c:v>3.1787439610000003</c:v>
                </c:pt>
                <c:pt idx="520">
                  <c:v>3.5065359479999998</c:v>
                </c:pt>
                <c:pt idx="521">
                  <c:v>3.0029585799999996</c:v>
                </c:pt>
                <c:pt idx="522">
                  <c:v>3.9033018869999996</c:v>
                </c:pt>
                <c:pt idx="523">
                  <c:v>2.8071428570000001</c:v>
                </c:pt>
                <c:pt idx="524">
                  <c:v>2.7383966239999999</c:v>
                </c:pt>
                <c:pt idx="525">
                  <c:v>3.6598240469999999</c:v>
                </c:pt>
                <c:pt idx="526">
                  <c:v>3.2207792209999999</c:v>
                </c:pt>
                <c:pt idx="527">
                  <c:v>3.2134570770000002</c:v>
                </c:pt>
                <c:pt idx="528">
                  <c:v>2.4303797469999999</c:v>
                </c:pt>
                <c:pt idx="529">
                  <c:v>3.4444444440000002</c:v>
                </c:pt>
                <c:pt idx="530">
                  <c:v>3.2147239259999996</c:v>
                </c:pt>
                <c:pt idx="531">
                  <c:v>4.277310924</c:v>
                </c:pt>
                <c:pt idx="532">
                  <c:v>3.5552325580000002</c:v>
                </c:pt>
                <c:pt idx="533">
                  <c:v>3.233944954</c:v>
                </c:pt>
                <c:pt idx="534">
                  <c:v>3.4349999999999996</c:v>
                </c:pt>
                <c:pt idx="535">
                  <c:v>3.3675213680000002</c:v>
                </c:pt>
                <c:pt idx="536">
                  <c:v>2.8647342999999998</c:v>
                </c:pt>
                <c:pt idx="537">
                  <c:v>2.5510204079999999</c:v>
                </c:pt>
                <c:pt idx="538">
                  <c:v>3.6587677730000001</c:v>
                </c:pt>
                <c:pt idx="539">
                  <c:v>2.5674418600000002</c:v>
                </c:pt>
                <c:pt idx="540">
                  <c:v>3.1142857140000002</c:v>
                </c:pt>
                <c:pt idx="541">
                  <c:v>2.12</c:v>
                </c:pt>
                <c:pt idx="542">
                  <c:v>1.4285714289999998</c:v>
                </c:pt>
                <c:pt idx="543">
                  <c:v>2.597510373</c:v>
                </c:pt>
                <c:pt idx="544">
                  <c:v>3.4070796459999997</c:v>
                </c:pt>
                <c:pt idx="545">
                  <c:v>1.8936170209999998</c:v>
                </c:pt>
                <c:pt idx="546">
                  <c:v>3.2407407409999998</c:v>
                </c:pt>
                <c:pt idx="547">
                  <c:v>2.9319371730000001</c:v>
                </c:pt>
                <c:pt idx="548">
                  <c:v>2.1464646460000001</c:v>
                </c:pt>
                <c:pt idx="549">
                  <c:v>2.7892376680000002</c:v>
                </c:pt>
                <c:pt idx="550">
                  <c:v>4.0501792109999997</c:v>
                </c:pt>
                <c:pt idx="551">
                  <c:v>2.8609271519999999</c:v>
                </c:pt>
                <c:pt idx="552">
                  <c:v>2.9189189189999998</c:v>
                </c:pt>
                <c:pt idx="553">
                  <c:v>2.7907949790000002</c:v>
                </c:pt>
                <c:pt idx="554">
                  <c:v>3.1361867700000001</c:v>
                </c:pt>
                <c:pt idx="555">
                  <c:v>3.8235294120000001</c:v>
                </c:pt>
                <c:pt idx="556">
                  <c:v>2.2622950820000001</c:v>
                </c:pt>
                <c:pt idx="557">
                  <c:v>3.2065217390000003</c:v>
                </c:pt>
                <c:pt idx="558">
                  <c:v>2.7538461540000001</c:v>
                </c:pt>
                <c:pt idx="559">
                  <c:v>3.4801444039999998</c:v>
                </c:pt>
                <c:pt idx="560">
                  <c:v>2.0925110130000002</c:v>
                </c:pt>
                <c:pt idx="561">
                  <c:v>2.6702127660000001</c:v>
                </c:pt>
                <c:pt idx="562">
                  <c:v>2.829166667</c:v>
                </c:pt>
                <c:pt idx="563">
                  <c:v>3.6402266289999998</c:v>
                </c:pt>
                <c:pt idx="564">
                  <c:v>1.6715328469999999</c:v>
                </c:pt>
                <c:pt idx="565">
                  <c:v>2.9314079419999999</c:v>
                </c:pt>
                <c:pt idx="566">
                  <c:v>2.3068783069999999</c:v>
                </c:pt>
                <c:pt idx="567">
                  <c:v>3.3151260499999999</c:v>
                </c:pt>
                <c:pt idx="568">
                  <c:v>2.3892215569999999</c:v>
                </c:pt>
                <c:pt idx="569">
                  <c:v>2.832402235</c:v>
                </c:pt>
                <c:pt idx="570">
                  <c:v>3.1372549019999996</c:v>
                </c:pt>
                <c:pt idx="571">
                  <c:v>3.5047318609999998</c:v>
                </c:pt>
                <c:pt idx="572">
                  <c:v>3.712230216</c:v>
                </c:pt>
                <c:pt idx="573">
                  <c:v>2.1612903229999998</c:v>
                </c:pt>
                <c:pt idx="574">
                  <c:v>3.7153846149999996</c:v>
                </c:pt>
                <c:pt idx="575">
                  <c:v>2.1461538459999998</c:v>
                </c:pt>
                <c:pt idx="576">
                  <c:v>3.6235294119999999</c:v>
                </c:pt>
                <c:pt idx="577">
                  <c:v>2.48</c:v>
                </c:pt>
                <c:pt idx="578">
                  <c:v>3.3936781610000004</c:v>
                </c:pt>
                <c:pt idx="579">
                  <c:v>3.2146892659999997</c:v>
                </c:pt>
                <c:pt idx="580">
                  <c:v>1.5671641790000002</c:v>
                </c:pt>
                <c:pt idx="581">
                  <c:v>3.1482889729999997</c:v>
                </c:pt>
                <c:pt idx="582">
                  <c:v>2.1833333330000002</c:v>
                </c:pt>
                <c:pt idx="583">
                  <c:v>3.016</c:v>
                </c:pt>
                <c:pt idx="584">
                  <c:v>2.8138528140000001</c:v>
                </c:pt>
                <c:pt idx="585">
                  <c:v>3.8760000000000003</c:v>
                </c:pt>
                <c:pt idx="586">
                  <c:v>3.8544303800000002</c:v>
                </c:pt>
                <c:pt idx="587">
                  <c:v>1.673469388</c:v>
                </c:pt>
                <c:pt idx="588">
                  <c:v>3.2756756759999996</c:v>
                </c:pt>
                <c:pt idx="589">
                  <c:v>3.5466666670000002</c:v>
                </c:pt>
                <c:pt idx="590">
                  <c:v>3.4452554739999997</c:v>
                </c:pt>
                <c:pt idx="591">
                  <c:v>3.03125</c:v>
                </c:pt>
                <c:pt idx="592">
                  <c:v>4.457142857</c:v>
                </c:pt>
                <c:pt idx="593">
                  <c:v>3.1120331950000004</c:v>
                </c:pt>
                <c:pt idx="594">
                  <c:v>2.362318841</c:v>
                </c:pt>
                <c:pt idx="595">
                  <c:v>2.2740740740000001</c:v>
                </c:pt>
                <c:pt idx="596">
                  <c:v>3.54296875</c:v>
                </c:pt>
                <c:pt idx="597">
                  <c:v>3.5138121550000001</c:v>
                </c:pt>
                <c:pt idx="598">
                  <c:v>3.221153846</c:v>
                </c:pt>
                <c:pt idx="599">
                  <c:v>2.6393442619999998</c:v>
                </c:pt>
                <c:pt idx="600">
                  <c:v>3.2723214289999998</c:v>
                </c:pt>
                <c:pt idx="601">
                  <c:v>3.3803680979999999</c:v>
                </c:pt>
                <c:pt idx="602">
                  <c:v>2.9550561800000001</c:v>
                </c:pt>
                <c:pt idx="603">
                  <c:v>3.0410958900000002</c:v>
                </c:pt>
                <c:pt idx="604">
                  <c:v>2.8143712569999999</c:v>
                </c:pt>
                <c:pt idx="605">
                  <c:v>3.2714285710000004</c:v>
                </c:pt>
                <c:pt idx="606">
                  <c:v>4.58</c:v>
                </c:pt>
                <c:pt idx="607">
                  <c:v>2.4720496889999999</c:v>
                </c:pt>
                <c:pt idx="608">
                  <c:v>3.1705426360000004</c:v>
                </c:pt>
                <c:pt idx="609">
                  <c:v>3.659292035</c:v>
                </c:pt>
                <c:pt idx="610">
                  <c:v>3.7706093190000001</c:v>
                </c:pt>
                <c:pt idx="611">
                  <c:v>3.1071428570000004</c:v>
                </c:pt>
                <c:pt idx="612">
                  <c:v>3.4932885909999998</c:v>
                </c:pt>
                <c:pt idx="613">
                  <c:v>3.7422222219999997</c:v>
                </c:pt>
                <c:pt idx="614">
                  <c:v>2.8117647059999999</c:v>
                </c:pt>
                <c:pt idx="615">
                  <c:v>2.8376068380000001</c:v>
                </c:pt>
                <c:pt idx="616">
                  <c:v>2.968253968</c:v>
                </c:pt>
                <c:pt idx="617">
                  <c:v>3.5058823529999996</c:v>
                </c:pt>
                <c:pt idx="618">
                  <c:v>3.3616071429999996</c:v>
                </c:pt>
                <c:pt idx="619">
                  <c:v>2</c:v>
                </c:pt>
                <c:pt idx="620">
                  <c:v>3.8779069770000003</c:v>
                </c:pt>
                <c:pt idx="621">
                  <c:v>2.3109243699999999</c:v>
                </c:pt>
                <c:pt idx="622">
                  <c:v>1.9137055840000001</c:v>
                </c:pt>
                <c:pt idx="623">
                  <c:v>3.1814345990000001</c:v>
                </c:pt>
                <c:pt idx="624">
                  <c:v>3.4466666669999997</c:v>
                </c:pt>
                <c:pt idx="625">
                  <c:v>2.4906832300000001</c:v>
                </c:pt>
                <c:pt idx="626">
                  <c:v>2.7651515149999999</c:v>
                </c:pt>
                <c:pt idx="627">
                  <c:v>4.5153846150000003</c:v>
                </c:pt>
                <c:pt idx="628">
                  <c:v>3.6648044689999999</c:v>
                </c:pt>
                <c:pt idx="629">
                  <c:v>4.2203389830000004</c:v>
                </c:pt>
                <c:pt idx="630">
                  <c:v>2.4675324679999999</c:v>
                </c:pt>
                <c:pt idx="631">
                  <c:v>4</c:v>
                </c:pt>
                <c:pt idx="632">
                  <c:v>4.2695035460000001</c:v>
                </c:pt>
                <c:pt idx="633">
                  <c:v>1.5338345860000002</c:v>
                </c:pt>
                <c:pt idx="634">
                  <c:v>3.1279620850000001</c:v>
                </c:pt>
                <c:pt idx="635">
                  <c:v>2.1472081219999999</c:v>
                </c:pt>
                <c:pt idx="636">
                  <c:v>2.448275862</c:v>
                </c:pt>
                <c:pt idx="637">
                  <c:v>2.4378698220000001</c:v>
                </c:pt>
                <c:pt idx="638">
                  <c:v>3.7820512820000003</c:v>
                </c:pt>
                <c:pt idx="639">
                  <c:v>1.3303571430000001</c:v>
                </c:pt>
                <c:pt idx="640">
                  <c:v>3.5830115830000002</c:v>
                </c:pt>
                <c:pt idx="641">
                  <c:v>3.4861111109999996</c:v>
                </c:pt>
                <c:pt idx="642">
                  <c:v>3.8781512610000002</c:v>
                </c:pt>
                <c:pt idx="643">
                  <c:v>4.0088495579999996</c:v>
                </c:pt>
                <c:pt idx="644">
                  <c:v>2.53125</c:v>
                </c:pt>
                <c:pt idx="645">
                  <c:v>3.5289256199999999</c:v>
                </c:pt>
                <c:pt idx="646">
                  <c:v>4.2815533979999998</c:v>
                </c:pt>
                <c:pt idx="647">
                  <c:v>2.5</c:v>
                </c:pt>
                <c:pt idx="648">
                  <c:v>4</c:v>
                </c:pt>
                <c:pt idx="649">
                  <c:v>2.4313725490000002</c:v>
                </c:pt>
                <c:pt idx="650">
                  <c:v>2.3374999999999999</c:v>
                </c:pt>
                <c:pt idx="651">
                  <c:v>2.721153846</c:v>
                </c:pt>
                <c:pt idx="652">
                  <c:v>3.0679611649999998</c:v>
                </c:pt>
                <c:pt idx="653">
                  <c:v>3.8275862070000004</c:v>
                </c:pt>
                <c:pt idx="654">
                  <c:v>2.2105263160000002</c:v>
                </c:pt>
                <c:pt idx="655">
                  <c:v>3.1840796019999997</c:v>
                </c:pt>
                <c:pt idx="656">
                  <c:v>4.4637681159999998</c:v>
                </c:pt>
                <c:pt idx="657">
                  <c:v>3.7542372879999997</c:v>
                </c:pt>
                <c:pt idx="658">
                  <c:v>3.6842105260000002</c:v>
                </c:pt>
                <c:pt idx="659">
                  <c:v>3.4382022470000004</c:v>
                </c:pt>
                <c:pt idx="660">
                  <c:v>3.1481481479999998</c:v>
                </c:pt>
                <c:pt idx="661">
                  <c:v>2.7272727269999999</c:v>
                </c:pt>
                <c:pt idx="662">
                  <c:v>3.3306451609999996</c:v>
                </c:pt>
                <c:pt idx="663">
                  <c:v>3.0854700849999999</c:v>
                </c:pt>
                <c:pt idx="664">
                  <c:v>1.2413793100000001</c:v>
                </c:pt>
                <c:pt idx="665">
                  <c:v>2.7888888889999999</c:v>
                </c:pt>
                <c:pt idx="666">
                  <c:v>2.875</c:v>
                </c:pt>
                <c:pt idx="667">
                  <c:v>1.5959595960000001</c:v>
                </c:pt>
                <c:pt idx="668">
                  <c:v>2.2975206610000001</c:v>
                </c:pt>
                <c:pt idx="669">
                  <c:v>3.2012195119999998</c:v>
                </c:pt>
                <c:pt idx="670">
                  <c:v>3.769230769</c:v>
                </c:pt>
                <c:pt idx="671">
                  <c:v>2.0285714289999999</c:v>
                </c:pt>
                <c:pt idx="672">
                  <c:v>3.0465116280000002</c:v>
                </c:pt>
                <c:pt idx="673">
                  <c:v>3.0599999999999996</c:v>
                </c:pt>
                <c:pt idx="674">
                  <c:v>2.6875</c:v>
                </c:pt>
                <c:pt idx="675">
                  <c:v>4.1129032260000002</c:v>
                </c:pt>
                <c:pt idx="676">
                  <c:v>3.3432835819999998</c:v>
                </c:pt>
                <c:pt idx="677">
                  <c:v>2.6597222220000001</c:v>
                </c:pt>
                <c:pt idx="678">
                  <c:v>1.9375</c:v>
                </c:pt>
                <c:pt idx="679">
                  <c:v>2.25</c:v>
                </c:pt>
                <c:pt idx="680">
                  <c:v>2.4285714289999998</c:v>
                </c:pt>
                <c:pt idx="681">
                  <c:v>1.9761904760000002</c:v>
                </c:pt>
                <c:pt idx="682">
                  <c:v>3.41958042</c:v>
                </c:pt>
                <c:pt idx="683">
                  <c:v>1.561797753</c:v>
                </c:pt>
                <c:pt idx="684">
                  <c:v>2.8571428569999999</c:v>
                </c:pt>
                <c:pt idx="685">
                  <c:v>1.7999999999999998</c:v>
                </c:pt>
                <c:pt idx="686">
                  <c:v>3.3473684209999996</c:v>
                </c:pt>
                <c:pt idx="687">
                  <c:v>2.776470588</c:v>
                </c:pt>
                <c:pt idx="688">
                  <c:v>2.847560976</c:v>
                </c:pt>
                <c:pt idx="689">
                  <c:v>2.755555556</c:v>
                </c:pt>
                <c:pt idx="690">
                  <c:v>3.407407407</c:v>
                </c:pt>
                <c:pt idx="691">
                  <c:v>2.61627907</c:v>
                </c:pt>
                <c:pt idx="692">
                  <c:v>4.8913043480000002</c:v>
                </c:pt>
                <c:pt idx="693">
                  <c:v>3.5189189189999999</c:v>
                </c:pt>
                <c:pt idx="694">
                  <c:v>3.513157895</c:v>
                </c:pt>
                <c:pt idx="695">
                  <c:v>2.6029411759999999</c:v>
                </c:pt>
                <c:pt idx="696">
                  <c:v>1.7948717950000002</c:v>
                </c:pt>
                <c:pt idx="697">
                  <c:v>3.1889763779999996</c:v>
                </c:pt>
                <c:pt idx="698">
                  <c:v>3.2300000000000004</c:v>
                </c:pt>
                <c:pt idx="699">
                  <c:v>3.0088495579999996</c:v>
                </c:pt>
                <c:pt idx="700">
                  <c:v>1.987012987</c:v>
                </c:pt>
                <c:pt idx="701">
                  <c:v>2.5309734509999999</c:v>
                </c:pt>
                <c:pt idx="702">
                  <c:v>3.3225806450000004</c:v>
                </c:pt>
                <c:pt idx="703">
                  <c:v>3.1724137929999996</c:v>
                </c:pt>
                <c:pt idx="704">
                  <c:v>2.769230769</c:v>
                </c:pt>
                <c:pt idx="705">
                  <c:v>2.49122807</c:v>
                </c:pt>
                <c:pt idx="706">
                  <c:v>3.4712643679999999</c:v>
                </c:pt>
                <c:pt idx="707">
                  <c:v>2.7604166669999999</c:v>
                </c:pt>
                <c:pt idx="708">
                  <c:v>2.82</c:v>
                </c:pt>
                <c:pt idx="709">
                  <c:v>3.1523809519999997</c:v>
                </c:pt>
                <c:pt idx="710">
                  <c:v>3.3892617449999998</c:v>
                </c:pt>
                <c:pt idx="711">
                  <c:v>3.436507937</c:v>
                </c:pt>
                <c:pt idx="712">
                  <c:v>3.394230769</c:v>
                </c:pt>
                <c:pt idx="713">
                  <c:v>3.3644859809999996</c:v>
                </c:pt>
                <c:pt idx="714">
                  <c:v>2.747826087</c:v>
                </c:pt>
                <c:pt idx="715">
                  <c:v>2.386138614</c:v>
                </c:pt>
                <c:pt idx="716">
                  <c:v>3.4269005850000003</c:v>
                </c:pt>
                <c:pt idx="717">
                  <c:v>3.2376237620000001</c:v>
                </c:pt>
                <c:pt idx="718">
                  <c:v>2.6542056070000002</c:v>
                </c:pt>
                <c:pt idx="719">
                  <c:v>3.0075757579999998</c:v>
                </c:pt>
                <c:pt idx="720">
                  <c:v>3.3333333329999997</c:v>
                </c:pt>
                <c:pt idx="721">
                  <c:v>3.5185185189999997</c:v>
                </c:pt>
                <c:pt idx="722">
                  <c:v>2.8928571430000001</c:v>
                </c:pt>
                <c:pt idx="723">
                  <c:v>2.58</c:v>
                </c:pt>
                <c:pt idx="724">
                  <c:v>3.0909090910000003</c:v>
                </c:pt>
                <c:pt idx="725">
                  <c:v>3.3283582090000001</c:v>
                </c:pt>
                <c:pt idx="726">
                  <c:v>1.3142857139999999</c:v>
                </c:pt>
                <c:pt idx="727">
                  <c:v>2.3128834359999999</c:v>
                </c:pt>
                <c:pt idx="728">
                  <c:v>4.0277777779999999</c:v>
                </c:pt>
                <c:pt idx="729">
                  <c:v>3.6666666670000003</c:v>
                </c:pt>
                <c:pt idx="730">
                  <c:v>3.7755102039999997</c:v>
                </c:pt>
                <c:pt idx="731">
                  <c:v>4.1223021580000001</c:v>
                </c:pt>
                <c:pt idx="732">
                  <c:v>3.5796178340000004</c:v>
                </c:pt>
                <c:pt idx="733">
                  <c:v>2.7651515149999999</c:v>
                </c:pt>
                <c:pt idx="734">
                  <c:v>2.8558558559999998</c:v>
                </c:pt>
                <c:pt idx="735">
                  <c:v>2.3482142860000002</c:v>
                </c:pt>
                <c:pt idx="736">
                  <c:v>3.255555556</c:v>
                </c:pt>
                <c:pt idx="737">
                  <c:v>3.684782609</c:v>
                </c:pt>
                <c:pt idx="738">
                  <c:v>2.7063492060000001</c:v>
                </c:pt>
                <c:pt idx="739">
                  <c:v>2.3106060610000001</c:v>
                </c:pt>
                <c:pt idx="740">
                  <c:v>2.36</c:v>
                </c:pt>
                <c:pt idx="741">
                  <c:v>2.3310344829999998</c:v>
                </c:pt>
                <c:pt idx="742">
                  <c:v>3.875</c:v>
                </c:pt>
                <c:pt idx="743">
                  <c:v>3.0810810809999998</c:v>
                </c:pt>
                <c:pt idx="744">
                  <c:v>2.8513513509999999</c:v>
                </c:pt>
                <c:pt idx="745">
                  <c:v>3.1005586589999998</c:v>
                </c:pt>
                <c:pt idx="746">
                  <c:v>3.5304347829999996</c:v>
                </c:pt>
                <c:pt idx="747">
                  <c:v>2.575163399</c:v>
                </c:pt>
                <c:pt idx="748">
                  <c:v>3.7377049180000004</c:v>
                </c:pt>
                <c:pt idx="749">
                  <c:v>2.636363636</c:v>
                </c:pt>
                <c:pt idx="750">
                  <c:v>1.5272727270000002</c:v>
                </c:pt>
                <c:pt idx="751">
                  <c:v>3.0851063830000003</c:v>
                </c:pt>
                <c:pt idx="752">
                  <c:v>3.1799999999999997</c:v>
                </c:pt>
                <c:pt idx="753">
                  <c:v>4.95</c:v>
                </c:pt>
                <c:pt idx="754">
                  <c:v>2.9379844959999999</c:v>
                </c:pt>
                <c:pt idx="755">
                  <c:v>2.9166666669999999</c:v>
                </c:pt>
                <c:pt idx="756">
                  <c:v>3.1770334929999997</c:v>
                </c:pt>
                <c:pt idx="757">
                  <c:v>3.6124999999999998</c:v>
                </c:pt>
                <c:pt idx="758">
                  <c:v>3.6521739130000004</c:v>
                </c:pt>
                <c:pt idx="759">
                  <c:v>3.0594059409999996</c:v>
                </c:pt>
                <c:pt idx="760">
                  <c:v>2.5137614680000002</c:v>
                </c:pt>
                <c:pt idx="761">
                  <c:v>1.8103448279999999</c:v>
                </c:pt>
                <c:pt idx="762">
                  <c:v>2.8039215689999999</c:v>
                </c:pt>
                <c:pt idx="763">
                  <c:v>3.4472361810000001</c:v>
                </c:pt>
                <c:pt idx="764">
                  <c:v>1.8181818179999998</c:v>
                </c:pt>
                <c:pt idx="765">
                  <c:v>3.5897435900000003</c:v>
                </c:pt>
                <c:pt idx="766">
                  <c:v>3.4705882350000001</c:v>
                </c:pt>
                <c:pt idx="767">
                  <c:v>4.6867469880000003</c:v>
                </c:pt>
                <c:pt idx="768">
                  <c:v>3.2777777779999999</c:v>
                </c:pt>
                <c:pt idx="769">
                  <c:v>3.1268656720000001</c:v>
                </c:pt>
                <c:pt idx="770">
                  <c:v>3.3071428569999997</c:v>
                </c:pt>
                <c:pt idx="771">
                  <c:v>1.6938775509999999</c:v>
                </c:pt>
                <c:pt idx="772">
                  <c:v>2.5340909090000001</c:v>
                </c:pt>
                <c:pt idx="773">
                  <c:v>1.924242424</c:v>
                </c:pt>
                <c:pt idx="774">
                  <c:v>2.870588235</c:v>
                </c:pt>
                <c:pt idx="775">
                  <c:v>3.6090225560000002</c:v>
                </c:pt>
                <c:pt idx="776">
                  <c:v>2.744680851</c:v>
                </c:pt>
                <c:pt idx="777">
                  <c:v>3.7924528300000002</c:v>
                </c:pt>
                <c:pt idx="778">
                  <c:v>4.3884297520000004</c:v>
                </c:pt>
                <c:pt idx="779">
                  <c:v>3.7933333329999996</c:v>
                </c:pt>
                <c:pt idx="780">
                  <c:v>2.6272727269999998</c:v>
                </c:pt>
                <c:pt idx="781">
                  <c:v>3.2923076919999996</c:v>
                </c:pt>
                <c:pt idx="782">
                  <c:v>3.276190476</c:v>
                </c:pt>
                <c:pt idx="783">
                  <c:v>3.2827586210000002</c:v>
                </c:pt>
                <c:pt idx="784">
                  <c:v>1.3255813949999999</c:v>
                </c:pt>
                <c:pt idx="785">
                  <c:v>2.4936708859999999</c:v>
                </c:pt>
                <c:pt idx="786">
                  <c:v>2.0303030299999998</c:v>
                </c:pt>
                <c:pt idx="787">
                  <c:v>2.7478991599999998</c:v>
                </c:pt>
                <c:pt idx="788">
                  <c:v>4.008</c:v>
                </c:pt>
                <c:pt idx="789">
                  <c:v>2.8782608700000001</c:v>
                </c:pt>
                <c:pt idx="790">
                  <c:v>1.9016393439999999</c:v>
                </c:pt>
                <c:pt idx="791">
                  <c:v>3.0074074069999996</c:v>
                </c:pt>
                <c:pt idx="792">
                  <c:v>4.0540540539999999</c:v>
                </c:pt>
              </c:numCache>
            </c:numRef>
          </c:yVal>
          <c:smooth val="0"/>
        </c:ser>
        <c:dLbls>
          <c:showLegendKey val="0"/>
          <c:showVal val="0"/>
          <c:showCatName val="0"/>
          <c:showSerName val="0"/>
          <c:showPercent val="0"/>
          <c:showBubbleSize val="0"/>
        </c:dLbls>
        <c:axId val="140005168"/>
        <c:axId val="139999008"/>
      </c:scatterChart>
      <c:valAx>
        <c:axId val="140005168"/>
        <c:scaling>
          <c:orientation val="minMax"/>
          <c:max val="10"/>
        </c:scaling>
        <c:delete val="0"/>
        <c:axPos val="b"/>
        <c:title>
          <c:tx>
            <c:rich>
              <a:bodyPr/>
              <a:lstStyle/>
              <a:p>
                <a:pPr>
                  <a:defRPr/>
                </a:pPr>
                <a:r>
                  <a:rPr lang="en-US" i="1" dirty="0" smtClean="0"/>
                  <a:t>C</a:t>
                </a:r>
                <a:r>
                  <a:rPr lang="en-US" baseline="0" dirty="0" smtClean="0"/>
                  <a:t> of</a:t>
                </a:r>
                <a:r>
                  <a:rPr lang="en-US" dirty="0" smtClean="0"/>
                  <a:t> </a:t>
                </a:r>
                <a:r>
                  <a:rPr lang="en-US" dirty="0"/>
                  <a:t>focal species</a:t>
                </a:r>
              </a:p>
            </c:rich>
          </c:tx>
          <c:layout/>
          <c:overlay val="0"/>
        </c:title>
        <c:numFmt formatCode="General" sourceLinked="1"/>
        <c:majorTickMark val="out"/>
        <c:minorTickMark val="none"/>
        <c:tickLblPos val="nextTo"/>
        <c:spPr>
          <a:ln>
            <a:solidFill>
              <a:schemeClr val="bg1"/>
            </a:solidFill>
          </a:ln>
        </c:spPr>
        <c:crossAx val="139999008"/>
        <c:crosses val="autoZero"/>
        <c:crossBetween val="midCat"/>
      </c:valAx>
      <c:valAx>
        <c:axId val="139999008"/>
        <c:scaling>
          <c:orientation val="minMax"/>
        </c:scaling>
        <c:delete val="0"/>
        <c:axPos val="l"/>
        <c:title>
          <c:tx>
            <c:rich>
              <a:bodyPr rot="-5400000" vert="horz"/>
              <a:lstStyle/>
              <a:p>
                <a:pPr>
                  <a:defRPr/>
                </a:pPr>
                <a:r>
                  <a:rPr lang="en-US" dirty="0"/>
                  <a:t>Average </a:t>
                </a:r>
                <a:r>
                  <a:rPr lang="en-US" i="1" dirty="0" smtClean="0"/>
                  <a:t>C</a:t>
                </a:r>
                <a:r>
                  <a:rPr lang="en-US" dirty="0" smtClean="0"/>
                  <a:t> of </a:t>
                </a:r>
                <a:r>
                  <a:rPr lang="en-US" dirty="0"/>
                  <a:t>co-occurrences</a:t>
                </a:r>
              </a:p>
            </c:rich>
          </c:tx>
          <c:layout/>
          <c:overlay val="0"/>
        </c:title>
        <c:numFmt formatCode="General" sourceLinked="1"/>
        <c:majorTickMark val="out"/>
        <c:minorTickMark val="none"/>
        <c:tickLblPos val="nextTo"/>
        <c:spPr>
          <a:ln>
            <a:solidFill>
              <a:schemeClr val="bg1"/>
            </a:solidFill>
          </a:ln>
        </c:spPr>
        <c:crossAx val="140005168"/>
        <c:crosses val="autoZero"/>
        <c:crossBetween val="midCat"/>
      </c:valAx>
      <c:spPr>
        <a:solidFill>
          <a:schemeClr val="tx1">
            <a:lumMod val="65000"/>
            <a:lumOff val="35000"/>
          </a:schemeClr>
        </a:solidFill>
      </c:spPr>
    </c:plotArea>
    <c:plotVisOnly val="1"/>
    <c:dispBlanksAs val="gap"/>
    <c:showDLblsOverMax val="0"/>
  </c:chart>
  <c:spPr>
    <a:solidFill>
      <a:schemeClr val="tx1">
        <a:lumMod val="75000"/>
        <a:lumOff val="25000"/>
      </a:schemeClr>
    </a:solidFill>
  </c:spPr>
  <c:txPr>
    <a:bodyPr/>
    <a:lstStyle/>
    <a:p>
      <a:pPr>
        <a:defRPr sz="1800" b="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8575">
              <a:noFill/>
            </a:ln>
          </c:spPr>
          <c:marker>
            <c:symbol val="circle"/>
            <c:size val="7"/>
            <c:spPr>
              <a:solidFill>
                <a:srgbClr val="CC99FF"/>
              </a:solidFill>
              <a:ln>
                <a:solidFill>
                  <a:schemeClr val="bg2">
                    <a:lumMod val="90000"/>
                  </a:schemeClr>
                </a:solidFill>
              </a:ln>
            </c:spPr>
          </c:marker>
          <c:trendline>
            <c:spPr>
              <a:ln w="31750">
                <a:solidFill>
                  <a:srgbClr val="8064A2">
                    <a:lumMod val="60000"/>
                    <a:lumOff val="40000"/>
                  </a:srgbClr>
                </a:solidFill>
              </a:ln>
            </c:spPr>
            <c:trendlineType val="linear"/>
            <c:dispRSqr val="0"/>
            <c:dispEq val="0"/>
          </c:trendline>
          <c:xVal>
            <c:numRef>
              <c:f>'mean C scatterplot'!$W$2:$W$48</c:f>
              <c:numCache>
                <c:formatCode>General</c:formatCode>
                <c:ptCount val="47"/>
                <c:pt idx="0">
                  <c:v>47</c:v>
                </c:pt>
                <c:pt idx="1">
                  <c:v>46</c:v>
                </c:pt>
                <c:pt idx="2">
                  <c:v>45</c:v>
                </c:pt>
                <c:pt idx="3">
                  <c:v>44</c:v>
                </c:pt>
                <c:pt idx="4">
                  <c:v>43</c:v>
                </c:pt>
                <c:pt idx="5">
                  <c:v>42</c:v>
                </c:pt>
                <c:pt idx="6">
                  <c:v>41</c:v>
                </c:pt>
                <c:pt idx="7">
                  <c:v>40</c:v>
                </c:pt>
                <c:pt idx="8">
                  <c:v>39</c:v>
                </c:pt>
                <c:pt idx="9">
                  <c:v>38</c:v>
                </c:pt>
                <c:pt idx="10">
                  <c:v>37</c:v>
                </c:pt>
                <c:pt idx="11">
                  <c:v>36</c:v>
                </c:pt>
                <c:pt idx="12">
                  <c:v>35</c:v>
                </c:pt>
                <c:pt idx="13">
                  <c:v>34</c:v>
                </c:pt>
                <c:pt idx="14">
                  <c:v>33</c:v>
                </c:pt>
                <c:pt idx="15">
                  <c:v>32</c:v>
                </c:pt>
                <c:pt idx="16">
                  <c:v>31</c:v>
                </c:pt>
                <c:pt idx="17">
                  <c:v>30</c:v>
                </c:pt>
                <c:pt idx="18">
                  <c:v>29</c:v>
                </c:pt>
                <c:pt idx="19">
                  <c:v>28</c:v>
                </c:pt>
                <c:pt idx="20">
                  <c:v>27</c:v>
                </c:pt>
                <c:pt idx="21">
                  <c:v>26</c:v>
                </c:pt>
                <c:pt idx="22">
                  <c:v>25</c:v>
                </c:pt>
                <c:pt idx="23">
                  <c:v>24</c:v>
                </c:pt>
                <c:pt idx="24">
                  <c:v>23</c:v>
                </c:pt>
                <c:pt idx="25">
                  <c:v>22</c:v>
                </c:pt>
                <c:pt idx="26">
                  <c:v>21</c:v>
                </c:pt>
                <c:pt idx="27">
                  <c:v>20</c:v>
                </c:pt>
                <c:pt idx="28">
                  <c:v>19</c:v>
                </c:pt>
                <c:pt idx="29">
                  <c:v>18</c:v>
                </c:pt>
                <c:pt idx="30">
                  <c:v>17</c:v>
                </c:pt>
                <c:pt idx="31">
                  <c:v>16</c:v>
                </c:pt>
                <c:pt idx="32">
                  <c:v>15</c:v>
                </c:pt>
                <c:pt idx="33">
                  <c:v>14</c:v>
                </c:pt>
                <c:pt idx="34">
                  <c:v>13</c:v>
                </c:pt>
                <c:pt idx="35">
                  <c:v>12</c:v>
                </c:pt>
                <c:pt idx="36">
                  <c:v>11</c:v>
                </c:pt>
                <c:pt idx="37">
                  <c:v>10</c:v>
                </c:pt>
                <c:pt idx="38">
                  <c:v>9</c:v>
                </c:pt>
                <c:pt idx="39">
                  <c:v>8</c:v>
                </c:pt>
                <c:pt idx="40">
                  <c:v>7</c:v>
                </c:pt>
                <c:pt idx="41">
                  <c:v>6</c:v>
                </c:pt>
                <c:pt idx="42">
                  <c:v>5</c:v>
                </c:pt>
                <c:pt idx="43">
                  <c:v>4</c:v>
                </c:pt>
                <c:pt idx="44">
                  <c:v>3</c:v>
                </c:pt>
                <c:pt idx="45">
                  <c:v>2</c:v>
                </c:pt>
                <c:pt idx="46">
                  <c:v>1</c:v>
                </c:pt>
              </c:numCache>
            </c:numRef>
          </c:xVal>
          <c:yVal>
            <c:numRef>
              <c:f>'mean C scatterplot'!$H$2:$H$48</c:f>
              <c:numCache>
                <c:formatCode>General</c:formatCode>
                <c:ptCount val="47"/>
                <c:pt idx="0">
                  <c:v>4.8148148150000001</c:v>
                </c:pt>
                <c:pt idx="1">
                  <c:v>5.6521739130000004</c:v>
                </c:pt>
                <c:pt idx="2">
                  <c:v>3.5333333329999999</c:v>
                </c:pt>
                <c:pt idx="3">
                  <c:v>4.5208333329999997</c:v>
                </c:pt>
                <c:pt idx="4">
                  <c:v>3.4666666670000001</c:v>
                </c:pt>
                <c:pt idx="5">
                  <c:v>3.40625</c:v>
                </c:pt>
                <c:pt idx="6">
                  <c:v>4.4800000000000004</c:v>
                </c:pt>
                <c:pt idx="7">
                  <c:v>3.5789473680000001</c:v>
                </c:pt>
                <c:pt idx="8">
                  <c:v>3.2857142860000002</c:v>
                </c:pt>
                <c:pt idx="9">
                  <c:v>4.9375</c:v>
                </c:pt>
                <c:pt idx="10">
                  <c:v>4.4166666670000003</c:v>
                </c:pt>
                <c:pt idx="11">
                  <c:v>3.84</c:v>
                </c:pt>
                <c:pt idx="12">
                  <c:v>2.75</c:v>
                </c:pt>
                <c:pt idx="13">
                  <c:v>3.5</c:v>
                </c:pt>
                <c:pt idx="14">
                  <c:v>2.5666666669999998</c:v>
                </c:pt>
                <c:pt idx="15">
                  <c:v>3.75</c:v>
                </c:pt>
                <c:pt idx="16">
                  <c:v>3.2727272730000001</c:v>
                </c:pt>
                <c:pt idx="17">
                  <c:v>1.5</c:v>
                </c:pt>
                <c:pt idx="18">
                  <c:v>1.3333333329999999</c:v>
                </c:pt>
                <c:pt idx="19">
                  <c:v>2.65</c:v>
                </c:pt>
                <c:pt idx="20">
                  <c:v>2.2000000000000002</c:v>
                </c:pt>
                <c:pt idx="21">
                  <c:v>2.8181818179999998</c:v>
                </c:pt>
                <c:pt idx="22">
                  <c:v>0.81818181800000001</c:v>
                </c:pt>
                <c:pt idx="23">
                  <c:v>1.4</c:v>
                </c:pt>
                <c:pt idx="24">
                  <c:v>2.5185185190000001</c:v>
                </c:pt>
                <c:pt idx="25">
                  <c:v>2</c:v>
                </c:pt>
                <c:pt idx="26">
                  <c:v>2.2222222220000001</c:v>
                </c:pt>
                <c:pt idx="27">
                  <c:v>2</c:v>
                </c:pt>
                <c:pt idx="28">
                  <c:v>2.25</c:v>
                </c:pt>
                <c:pt idx="29">
                  <c:v>1.6666666670000001</c:v>
                </c:pt>
                <c:pt idx="30">
                  <c:v>1</c:v>
                </c:pt>
                <c:pt idx="31">
                  <c:v>1.625</c:v>
                </c:pt>
                <c:pt idx="32">
                  <c:v>1.636363636</c:v>
                </c:pt>
                <c:pt idx="33">
                  <c:v>1.5</c:v>
                </c:pt>
                <c:pt idx="34">
                  <c:v>1.0555555560000001</c:v>
                </c:pt>
                <c:pt idx="35">
                  <c:v>1</c:v>
                </c:pt>
                <c:pt idx="36">
                  <c:v>0</c:v>
                </c:pt>
                <c:pt idx="37">
                  <c:v>0.92592592600000001</c:v>
                </c:pt>
                <c:pt idx="38">
                  <c:v>2</c:v>
                </c:pt>
                <c:pt idx="39">
                  <c:v>1.125</c:v>
                </c:pt>
                <c:pt idx="40">
                  <c:v>3.0625</c:v>
                </c:pt>
                <c:pt idx="41">
                  <c:v>1.8780487800000001</c:v>
                </c:pt>
                <c:pt idx="42">
                  <c:v>1.433333333</c:v>
                </c:pt>
                <c:pt idx="43">
                  <c:v>1.6666666670000001</c:v>
                </c:pt>
                <c:pt idx="44">
                  <c:v>1</c:v>
                </c:pt>
                <c:pt idx="45">
                  <c:v>1.363636364</c:v>
                </c:pt>
                <c:pt idx="46">
                  <c:v>2.3571428569999999</c:v>
                </c:pt>
              </c:numCache>
            </c:numRef>
          </c:yVal>
          <c:smooth val="0"/>
        </c:ser>
        <c:dLbls>
          <c:showLegendKey val="0"/>
          <c:showVal val="0"/>
          <c:showCatName val="0"/>
          <c:showSerName val="0"/>
          <c:showPercent val="0"/>
          <c:showBubbleSize val="0"/>
        </c:dLbls>
        <c:axId val="140132720"/>
        <c:axId val="140133280"/>
      </c:scatterChart>
      <c:valAx>
        <c:axId val="140132720"/>
        <c:scaling>
          <c:orientation val="minMax"/>
          <c:max val="50"/>
          <c:min val="0"/>
        </c:scaling>
        <c:delete val="0"/>
        <c:axPos val="b"/>
        <c:title>
          <c:tx>
            <c:rich>
              <a:bodyPr/>
              <a:lstStyle/>
              <a:p>
                <a:pPr>
                  <a:defRPr/>
                </a:pPr>
                <a:r>
                  <a:rPr lang="en-US" dirty="0" smtClean="0"/>
                  <a:t>Multivariate Human disturbance Rank</a:t>
                </a:r>
                <a:endParaRPr lang="en-US" dirty="0"/>
              </a:p>
            </c:rich>
          </c:tx>
          <c:layout/>
          <c:overlay val="0"/>
        </c:title>
        <c:numFmt formatCode="General" sourceLinked="1"/>
        <c:majorTickMark val="out"/>
        <c:minorTickMark val="none"/>
        <c:tickLblPos val="nextTo"/>
        <c:spPr>
          <a:ln>
            <a:solidFill>
              <a:schemeClr val="bg1"/>
            </a:solidFill>
          </a:ln>
        </c:spPr>
        <c:crossAx val="140133280"/>
        <c:crosses val="autoZero"/>
        <c:crossBetween val="midCat"/>
        <c:majorUnit val="10"/>
      </c:valAx>
      <c:valAx>
        <c:axId val="140133280"/>
        <c:scaling>
          <c:orientation val="minMax"/>
        </c:scaling>
        <c:delete val="0"/>
        <c:axPos val="l"/>
        <c:title>
          <c:tx>
            <c:rich>
              <a:bodyPr rot="-5400000" vert="horz"/>
              <a:lstStyle/>
              <a:p>
                <a:pPr>
                  <a:defRPr/>
                </a:pPr>
                <a:r>
                  <a:rPr lang="en-US" dirty="0" smtClean="0"/>
                  <a:t>Mean </a:t>
                </a:r>
                <a:r>
                  <a:rPr lang="en-US" i="1" dirty="0" smtClean="0"/>
                  <a:t>C </a:t>
                </a:r>
                <a:endParaRPr lang="en-US" i="1" dirty="0"/>
              </a:p>
            </c:rich>
          </c:tx>
          <c:layout/>
          <c:overlay val="0"/>
        </c:title>
        <c:numFmt formatCode="General" sourceLinked="1"/>
        <c:majorTickMark val="out"/>
        <c:minorTickMark val="none"/>
        <c:tickLblPos val="nextTo"/>
        <c:spPr>
          <a:ln>
            <a:solidFill>
              <a:schemeClr val="bg1"/>
            </a:solidFill>
          </a:ln>
        </c:spPr>
        <c:crossAx val="140132720"/>
        <c:crosses val="autoZero"/>
        <c:crossBetween val="midCat"/>
      </c:valAx>
      <c:spPr>
        <a:solidFill>
          <a:sysClr val="windowText" lastClr="000000">
            <a:lumMod val="65000"/>
            <a:lumOff val="35000"/>
          </a:sysClr>
        </a:solidFill>
      </c:spPr>
    </c:plotArea>
    <c:plotVisOnly val="1"/>
    <c:dispBlanksAs val="gap"/>
    <c:showDLblsOverMax val="0"/>
  </c:chart>
  <c:spPr>
    <a:solidFill>
      <a:sysClr val="windowText" lastClr="000000">
        <a:lumMod val="75000"/>
        <a:lumOff val="25000"/>
      </a:sysClr>
    </a:solidFill>
  </c:spPr>
  <c:txPr>
    <a:bodyPr/>
    <a:lstStyle/>
    <a:p>
      <a:pPr>
        <a:defRPr sz="2400" b="0">
          <a:solidFill>
            <a:schemeClr val="bg1"/>
          </a:solidFil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8575">
              <a:noFill/>
            </a:ln>
          </c:spPr>
          <c:marker>
            <c:symbol val="circle"/>
            <c:size val="7"/>
            <c:spPr>
              <a:solidFill>
                <a:srgbClr val="CC99FF"/>
              </a:solidFill>
              <a:ln>
                <a:solidFill>
                  <a:schemeClr val="bg2">
                    <a:lumMod val="90000"/>
                  </a:schemeClr>
                </a:solidFill>
              </a:ln>
            </c:spPr>
          </c:marker>
          <c:trendline>
            <c:spPr>
              <a:ln w="31750">
                <a:solidFill>
                  <a:srgbClr val="8064A2">
                    <a:lumMod val="60000"/>
                    <a:lumOff val="40000"/>
                  </a:srgbClr>
                </a:solidFill>
              </a:ln>
            </c:spPr>
            <c:trendlineType val="linear"/>
            <c:dispRSqr val="0"/>
            <c:dispEq val="0"/>
          </c:trendline>
          <c:xVal>
            <c:numRef>
              <c:f>'mean C scatterplot'!$W$2:$W$48</c:f>
              <c:numCache>
                <c:formatCode>General</c:formatCode>
                <c:ptCount val="47"/>
                <c:pt idx="0">
                  <c:v>47</c:v>
                </c:pt>
                <c:pt idx="1">
                  <c:v>46</c:v>
                </c:pt>
                <c:pt idx="2">
                  <c:v>45</c:v>
                </c:pt>
                <c:pt idx="3">
                  <c:v>44</c:v>
                </c:pt>
                <c:pt idx="4">
                  <c:v>43</c:v>
                </c:pt>
                <c:pt idx="5">
                  <c:v>42</c:v>
                </c:pt>
                <c:pt idx="6">
                  <c:v>41</c:v>
                </c:pt>
                <c:pt idx="7">
                  <c:v>40</c:v>
                </c:pt>
                <c:pt idx="8">
                  <c:v>39</c:v>
                </c:pt>
                <c:pt idx="9">
                  <c:v>38</c:v>
                </c:pt>
                <c:pt idx="10">
                  <c:v>37</c:v>
                </c:pt>
                <c:pt idx="11">
                  <c:v>36</c:v>
                </c:pt>
                <c:pt idx="12">
                  <c:v>35</c:v>
                </c:pt>
                <c:pt idx="13">
                  <c:v>34</c:v>
                </c:pt>
                <c:pt idx="14">
                  <c:v>33</c:v>
                </c:pt>
                <c:pt idx="15">
                  <c:v>32</c:v>
                </c:pt>
                <c:pt idx="16">
                  <c:v>31</c:v>
                </c:pt>
                <c:pt idx="17">
                  <c:v>30</c:v>
                </c:pt>
                <c:pt idx="18">
                  <c:v>29</c:v>
                </c:pt>
                <c:pt idx="19">
                  <c:v>28</c:v>
                </c:pt>
                <c:pt idx="20">
                  <c:v>27</c:v>
                </c:pt>
                <c:pt idx="21">
                  <c:v>26</c:v>
                </c:pt>
                <c:pt idx="22">
                  <c:v>25</c:v>
                </c:pt>
                <c:pt idx="23">
                  <c:v>24</c:v>
                </c:pt>
                <c:pt idx="24">
                  <c:v>23</c:v>
                </c:pt>
                <c:pt idx="25">
                  <c:v>22</c:v>
                </c:pt>
                <c:pt idx="26">
                  <c:v>21</c:v>
                </c:pt>
                <c:pt idx="27">
                  <c:v>20</c:v>
                </c:pt>
                <c:pt idx="28">
                  <c:v>19</c:v>
                </c:pt>
                <c:pt idx="29">
                  <c:v>18</c:v>
                </c:pt>
                <c:pt idx="30">
                  <c:v>17</c:v>
                </c:pt>
                <c:pt idx="31">
                  <c:v>16</c:v>
                </c:pt>
                <c:pt idx="32">
                  <c:v>15</c:v>
                </c:pt>
                <c:pt idx="33">
                  <c:v>14</c:v>
                </c:pt>
                <c:pt idx="34">
                  <c:v>13</c:v>
                </c:pt>
                <c:pt idx="35">
                  <c:v>12</c:v>
                </c:pt>
                <c:pt idx="36">
                  <c:v>11</c:v>
                </c:pt>
                <c:pt idx="37">
                  <c:v>10</c:v>
                </c:pt>
                <c:pt idx="38">
                  <c:v>9</c:v>
                </c:pt>
                <c:pt idx="39">
                  <c:v>8</c:v>
                </c:pt>
                <c:pt idx="40">
                  <c:v>7</c:v>
                </c:pt>
                <c:pt idx="41">
                  <c:v>6</c:v>
                </c:pt>
                <c:pt idx="42">
                  <c:v>5</c:v>
                </c:pt>
                <c:pt idx="43">
                  <c:v>4</c:v>
                </c:pt>
                <c:pt idx="44">
                  <c:v>3</c:v>
                </c:pt>
                <c:pt idx="45">
                  <c:v>2</c:v>
                </c:pt>
                <c:pt idx="46">
                  <c:v>1</c:v>
                </c:pt>
              </c:numCache>
            </c:numRef>
          </c:xVal>
          <c:yVal>
            <c:numRef>
              <c:f>'mean C scatterplot'!$H$2:$H$48</c:f>
              <c:numCache>
                <c:formatCode>General</c:formatCode>
                <c:ptCount val="47"/>
                <c:pt idx="0">
                  <c:v>4.8148148150000001</c:v>
                </c:pt>
                <c:pt idx="1">
                  <c:v>5.6521739130000004</c:v>
                </c:pt>
                <c:pt idx="2">
                  <c:v>3.5333333329999999</c:v>
                </c:pt>
                <c:pt idx="3">
                  <c:v>4.5208333329999997</c:v>
                </c:pt>
                <c:pt idx="4">
                  <c:v>3.4666666670000001</c:v>
                </c:pt>
                <c:pt idx="5">
                  <c:v>3.40625</c:v>
                </c:pt>
                <c:pt idx="6">
                  <c:v>4.4800000000000004</c:v>
                </c:pt>
                <c:pt idx="7">
                  <c:v>3.5789473680000001</c:v>
                </c:pt>
                <c:pt idx="8">
                  <c:v>3.2857142860000002</c:v>
                </c:pt>
                <c:pt idx="9">
                  <c:v>4.9375</c:v>
                </c:pt>
                <c:pt idx="10">
                  <c:v>4.4166666670000003</c:v>
                </c:pt>
                <c:pt idx="11">
                  <c:v>3.84</c:v>
                </c:pt>
                <c:pt idx="12">
                  <c:v>2.75</c:v>
                </c:pt>
                <c:pt idx="13">
                  <c:v>3.5</c:v>
                </c:pt>
                <c:pt idx="14">
                  <c:v>2.5666666669999998</c:v>
                </c:pt>
                <c:pt idx="15">
                  <c:v>3.75</c:v>
                </c:pt>
                <c:pt idx="16">
                  <c:v>3.2727272730000001</c:v>
                </c:pt>
                <c:pt idx="17">
                  <c:v>1.5</c:v>
                </c:pt>
                <c:pt idx="18">
                  <c:v>1.3333333329999999</c:v>
                </c:pt>
                <c:pt idx="19">
                  <c:v>2.65</c:v>
                </c:pt>
                <c:pt idx="20">
                  <c:v>2.2000000000000002</c:v>
                </c:pt>
                <c:pt idx="21">
                  <c:v>2.8181818179999998</c:v>
                </c:pt>
                <c:pt idx="22">
                  <c:v>0.81818181800000001</c:v>
                </c:pt>
                <c:pt idx="23">
                  <c:v>1.4</c:v>
                </c:pt>
                <c:pt idx="24">
                  <c:v>2.5185185190000001</c:v>
                </c:pt>
                <c:pt idx="25">
                  <c:v>2</c:v>
                </c:pt>
                <c:pt idx="26">
                  <c:v>2.2222222220000001</c:v>
                </c:pt>
                <c:pt idx="27">
                  <c:v>2</c:v>
                </c:pt>
                <c:pt idx="28">
                  <c:v>2.25</c:v>
                </c:pt>
                <c:pt idx="29">
                  <c:v>1.6666666670000001</c:v>
                </c:pt>
                <c:pt idx="30">
                  <c:v>1</c:v>
                </c:pt>
                <c:pt idx="31">
                  <c:v>1.625</c:v>
                </c:pt>
                <c:pt idx="32">
                  <c:v>1.636363636</c:v>
                </c:pt>
                <c:pt idx="33">
                  <c:v>1.5</c:v>
                </c:pt>
                <c:pt idx="34">
                  <c:v>1.0555555560000001</c:v>
                </c:pt>
                <c:pt idx="35">
                  <c:v>1</c:v>
                </c:pt>
                <c:pt idx="36">
                  <c:v>0</c:v>
                </c:pt>
                <c:pt idx="37">
                  <c:v>0.92592592600000001</c:v>
                </c:pt>
                <c:pt idx="38">
                  <c:v>2</c:v>
                </c:pt>
                <c:pt idx="39">
                  <c:v>1.125</c:v>
                </c:pt>
                <c:pt idx="40">
                  <c:v>3.0625</c:v>
                </c:pt>
                <c:pt idx="41">
                  <c:v>1.8780487800000001</c:v>
                </c:pt>
                <c:pt idx="42">
                  <c:v>1.433333333</c:v>
                </c:pt>
                <c:pt idx="43">
                  <c:v>1.6666666670000001</c:v>
                </c:pt>
                <c:pt idx="44">
                  <c:v>1</c:v>
                </c:pt>
                <c:pt idx="45">
                  <c:v>1.363636364</c:v>
                </c:pt>
                <c:pt idx="46">
                  <c:v>2.3571428569999999</c:v>
                </c:pt>
              </c:numCache>
            </c:numRef>
          </c:yVal>
          <c:smooth val="0"/>
        </c:ser>
        <c:dLbls>
          <c:showLegendKey val="0"/>
          <c:showVal val="0"/>
          <c:showCatName val="0"/>
          <c:showSerName val="0"/>
          <c:showPercent val="0"/>
          <c:showBubbleSize val="0"/>
        </c:dLbls>
        <c:axId val="140002928"/>
        <c:axId val="140003488"/>
      </c:scatterChart>
      <c:valAx>
        <c:axId val="140002928"/>
        <c:scaling>
          <c:orientation val="minMax"/>
          <c:max val="50"/>
          <c:min val="0"/>
        </c:scaling>
        <c:delete val="0"/>
        <c:axPos val="b"/>
        <c:title>
          <c:tx>
            <c:rich>
              <a:bodyPr/>
              <a:lstStyle/>
              <a:p>
                <a:pPr>
                  <a:defRPr/>
                </a:pPr>
                <a:r>
                  <a:rPr lang="en-US" dirty="0" smtClean="0"/>
                  <a:t>Human disturbance rank</a:t>
                </a:r>
                <a:endParaRPr lang="en-US" dirty="0"/>
              </a:p>
            </c:rich>
          </c:tx>
          <c:overlay val="0"/>
        </c:title>
        <c:numFmt formatCode="General" sourceLinked="1"/>
        <c:majorTickMark val="out"/>
        <c:minorTickMark val="none"/>
        <c:tickLblPos val="nextTo"/>
        <c:spPr>
          <a:ln>
            <a:solidFill>
              <a:schemeClr val="bg1"/>
            </a:solidFill>
          </a:ln>
        </c:spPr>
        <c:crossAx val="140003488"/>
        <c:crosses val="autoZero"/>
        <c:crossBetween val="midCat"/>
        <c:majorUnit val="10"/>
      </c:valAx>
      <c:valAx>
        <c:axId val="140003488"/>
        <c:scaling>
          <c:orientation val="minMax"/>
        </c:scaling>
        <c:delete val="0"/>
        <c:axPos val="l"/>
        <c:title>
          <c:tx>
            <c:rich>
              <a:bodyPr rot="-5400000" vert="horz"/>
              <a:lstStyle/>
              <a:p>
                <a:pPr>
                  <a:defRPr/>
                </a:pPr>
                <a:r>
                  <a:rPr lang="en-US" dirty="0" smtClean="0"/>
                  <a:t>Mean </a:t>
                </a:r>
                <a:r>
                  <a:rPr lang="en-US" i="1" dirty="0" smtClean="0"/>
                  <a:t>C</a:t>
                </a:r>
                <a:endParaRPr lang="en-US" i="1" dirty="0"/>
              </a:p>
            </c:rich>
          </c:tx>
          <c:overlay val="0"/>
        </c:title>
        <c:numFmt formatCode="General" sourceLinked="1"/>
        <c:majorTickMark val="out"/>
        <c:minorTickMark val="none"/>
        <c:tickLblPos val="nextTo"/>
        <c:spPr>
          <a:ln>
            <a:solidFill>
              <a:schemeClr val="bg1"/>
            </a:solidFill>
          </a:ln>
        </c:spPr>
        <c:crossAx val="140002928"/>
        <c:crosses val="autoZero"/>
        <c:crossBetween val="midCat"/>
      </c:valAx>
      <c:spPr>
        <a:solidFill>
          <a:sysClr val="windowText" lastClr="000000">
            <a:lumMod val="65000"/>
            <a:lumOff val="35000"/>
          </a:sysClr>
        </a:solidFill>
      </c:spPr>
    </c:plotArea>
    <c:plotVisOnly val="1"/>
    <c:dispBlanksAs val="gap"/>
    <c:showDLblsOverMax val="0"/>
  </c:chart>
  <c:spPr>
    <a:solidFill>
      <a:sysClr val="windowText" lastClr="000000">
        <a:lumMod val="75000"/>
        <a:lumOff val="25000"/>
      </a:sysClr>
    </a:solidFill>
  </c:spPr>
  <c:txPr>
    <a:bodyPr/>
    <a:lstStyle/>
    <a:p>
      <a:pPr>
        <a:defRPr sz="2400" b="0">
          <a:solidFill>
            <a:schemeClr val="bg1"/>
          </a:solidFill>
        </a:defRPr>
      </a:pPr>
      <a:endParaRPr lang="en-US"/>
    </a:p>
  </c:tx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drawings/drawing1.xml><?xml version="1.0" encoding="utf-8"?>
<c:userShapes xmlns:c="http://schemas.openxmlformats.org/drawingml/2006/chart">
  <cdr:relSizeAnchor xmlns:cdr="http://schemas.openxmlformats.org/drawingml/2006/chartDrawing">
    <cdr:from>
      <cdr:x>0.2973</cdr:x>
      <cdr:y>0.12308</cdr:y>
    </cdr:from>
    <cdr:to>
      <cdr:x>0.55405</cdr:x>
      <cdr:y>0.23077</cdr:y>
    </cdr:to>
    <cdr:sp macro="" textlink="">
      <cdr:nvSpPr>
        <cdr:cNvPr id="2" name="TextBox 1"/>
        <cdr:cNvSpPr txBox="1"/>
      </cdr:nvSpPr>
      <cdr:spPr>
        <a:xfrm xmlns:a="http://schemas.openxmlformats.org/drawingml/2006/main">
          <a:off x="1676400" y="609600"/>
          <a:ext cx="14478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i="1" dirty="0" smtClean="0">
              <a:solidFill>
                <a:schemeClr val="bg1"/>
              </a:solidFill>
            </a:rPr>
            <a:t>r</a:t>
          </a:r>
          <a:r>
            <a:rPr lang="en-US" sz="2400" baseline="30000" dirty="0" smtClean="0">
              <a:solidFill>
                <a:schemeClr val="bg1"/>
              </a:solidFill>
            </a:rPr>
            <a:t>2</a:t>
          </a:r>
          <a:r>
            <a:rPr lang="en-US" sz="2400" dirty="0" smtClean="0">
              <a:solidFill>
                <a:schemeClr val="bg1"/>
              </a:solidFill>
            </a:rPr>
            <a:t> = 0.61</a:t>
          </a:r>
          <a:endParaRPr lang="en-US" sz="24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0.2973</cdr:x>
      <cdr:y>0.12308</cdr:y>
    </cdr:from>
    <cdr:to>
      <cdr:x>0.55405</cdr:x>
      <cdr:y>0.23077</cdr:y>
    </cdr:to>
    <cdr:sp macro="" textlink="">
      <cdr:nvSpPr>
        <cdr:cNvPr id="2" name="TextBox 1"/>
        <cdr:cNvSpPr txBox="1"/>
      </cdr:nvSpPr>
      <cdr:spPr>
        <a:xfrm xmlns:a="http://schemas.openxmlformats.org/drawingml/2006/main">
          <a:off x="1676400" y="609600"/>
          <a:ext cx="1447800"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i="1" dirty="0" smtClean="0">
              <a:solidFill>
                <a:schemeClr val="bg1"/>
              </a:solidFill>
            </a:rPr>
            <a:t>r</a:t>
          </a:r>
          <a:r>
            <a:rPr lang="en-US" sz="2400" baseline="30000" dirty="0" smtClean="0">
              <a:solidFill>
                <a:schemeClr val="bg1"/>
              </a:solidFill>
            </a:rPr>
            <a:t>2</a:t>
          </a:r>
          <a:r>
            <a:rPr lang="en-US" sz="2400" dirty="0" smtClean="0">
              <a:solidFill>
                <a:schemeClr val="bg1"/>
              </a:solidFill>
            </a:rPr>
            <a:t> = 0.61</a:t>
          </a:r>
          <a:endParaRPr lang="en-US" sz="24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C9C24-5064-40C1-BC83-72821269DE94}" type="datetimeFigureOut">
              <a:rPr lang="en-US" smtClean="0"/>
              <a:t>2/12/2015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0C0DA-CE79-4453-B76B-DF9E95F27B1E}" type="slidenum">
              <a:rPr lang="en-US" smtClean="0"/>
              <a:t>‹#›</a:t>
            </a:fld>
            <a:endParaRPr lang="en-US"/>
          </a:p>
        </p:txBody>
      </p:sp>
    </p:spTree>
    <p:extLst>
      <p:ext uri="{BB962C8B-B14F-4D97-AF65-F5344CB8AC3E}">
        <p14:creationId xmlns:p14="http://schemas.microsoft.com/office/powerpoint/2010/main" val="149427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_ENREF_132"/><Relationship Id="rId13" Type="http://schemas.openxmlformats.org/officeDocument/2006/relationships/hyperlink" Target="#_ENREF_164"/><Relationship Id="rId18" Type="http://schemas.openxmlformats.org/officeDocument/2006/relationships/hyperlink" Target="#_ENREF_210"/><Relationship Id="rId3" Type="http://schemas.openxmlformats.org/officeDocument/2006/relationships/hyperlink" Target="#_ENREF_160"/><Relationship Id="rId21" Type="http://schemas.openxmlformats.org/officeDocument/2006/relationships/hyperlink" Target="#_ENREF_198"/><Relationship Id="rId7" Type="http://schemas.openxmlformats.org/officeDocument/2006/relationships/hyperlink" Target="#_ENREF_24"/><Relationship Id="rId12" Type="http://schemas.openxmlformats.org/officeDocument/2006/relationships/hyperlink" Target="#_ENREF_268"/><Relationship Id="rId17" Type="http://schemas.openxmlformats.org/officeDocument/2006/relationships/hyperlink" Target="#_ENREF_270"/><Relationship Id="rId2" Type="http://schemas.openxmlformats.org/officeDocument/2006/relationships/slide" Target="../slides/slide7.xml"/><Relationship Id="rId16" Type="http://schemas.openxmlformats.org/officeDocument/2006/relationships/hyperlink" Target="#_ENREF_165"/><Relationship Id="rId20" Type="http://schemas.openxmlformats.org/officeDocument/2006/relationships/hyperlink" Target="#_ENREF_217"/><Relationship Id="rId1" Type="http://schemas.openxmlformats.org/officeDocument/2006/relationships/notesMaster" Target="../notesMasters/notesMaster1.xml"/><Relationship Id="rId6" Type="http://schemas.openxmlformats.org/officeDocument/2006/relationships/hyperlink" Target="#_ENREF_183"/><Relationship Id="rId11" Type="http://schemas.openxmlformats.org/officeDocument/2006/relationships/hyperlink" Target="#_ENREF_201"/><Relationship Id="rId24" Type="http://schemas.openxmlformats.org/officeDocument/2006/relationships/hyperlink" Target="#_ENREF_263"/><Relationship Id="rId5" Type="http://schemas.openxmlformats.org/officeDocument/2006/relationships/hyperlink" Target="#_ENREF_13"/><Relationship Id="rId15" Type="http://schemas.openxmlformats.org/officeDocument/2006/relationships/hyperlink" Target="#_ENREF_166"/><Relationship Id="rId23" Type="http://schemas.openxmlformats.org/officeDocument/2006/relationships/hyperlink" Target="#_ENREF_250"/><Relationship Id="rId10" Type="http://schemas.openxmlformats.org/officeDocument/2006/relationships/hyperlink" Target="#_ENREF_200"/><Relationship Id="rId19" Type="http://schemas.openxmlformats.org/officeDocument/2006/relationships/hyperlink" Target="#_ENREF_180"/><Relationship Id="rId4" Type="http://schemas.openxmlformats.org/officeDocument/2006/relationships/hyperlink" Target="#_ENREF_47"/><Relationship Id="rId9" Type="http://schemas.openxmlformats.org/officeDocument/2006/relationships/hyperlink" Target="#_ENREF_163"/><Relationship Id="rId14" Type="http://schemas.openxmlformats.org/officeDocument/2006/relationships/hyperlink" Target="#_ENREF_133"/><Relationship Id="rId22" Type="http://schemas.openxmlformats.org/officeDocument/2006/relationships/hyperlink" Target="#_ENREF_149"/></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Current state of understanding, research, as well as common mistakes by users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Will be some time before all the data shown here are published, but it will be eventually.</a:t>
            </a:r>
          </a:p>
        </p:txBody>
      </p:sp>
      <p:sp>
        <p:nvSpPr>
          <p:cNvPr id="4" name="Slide Number Placeholder 3"/>
          <p:cNvSpPr>
            <a:spLocks noGrp="1"/>
          </p:cNvSpPr>
          <p:nvPr>
            <p:ph type="sldNum" sz="quarter" idx="10"/>
          </p:nvPr>
        </p:nvSpPr>
        <p:spPr/>
        <p:txBody>
          <a:bodyPr/>
          <a:lstStyle/>
          <a:p>
            <a:fld id="{BF50C0DA-CE79-4453-B76B-DF9E95F27B1E}" type="slidenum">
              <a:rPr lang="en-US" smtClean="0"/>
              <a:t>1</a:t>
            </a:fld>
            <a:endParaRPr lang="en-US"/>
          </a:p>
        </p:txBody>
      </p:sp>
    </p:spTree>
    <p:extLst>
      <p:ext uri="{BB962C8B-B14F-4D97-AF65-F5344CB8AC3E}">
        <p14:creationId xmlns:p14="http://schemas.microsoft.com/office/powerpoint/2010/main" val="4043384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species is more Conservative?</a:t>
            </a:r>
          </a:p>
          <a:p>
            <a:endParaRPr lang="en-US" baseline="0" dirty="0" smtClean="0"/>
          </a:p>
        </p:txBody>
      </p:sp>
      <p:sp>
        <p:nvSpPr>
          <p:cNvPr id="4" name="Slide Number Placeholder 3"/>
          <p:cNvSpPr>
            <a:spLocks noGrp="1"/>
          </p:cNvSpPr>
          <p:nvPr>
            <p:ph type="sldNum" sz="quarter" idx="10"/>
          </p:nvPr>
        </p:nvSpPr>
        <p:spPr/>
        <p:txBody>
          <a:bodyPr/>
          <a:lstStyle/>
          <a:p>
            <a:fld id="{99FF012C-951E-40C5-B145-2E82444B9FE0}" type="slidenum">
              <a:rPr lang="en-US" smtClean="0"/>
              <a:t>10</a:t>
            </a:fld>
            <a:endParaRPr lang="en-US"/>
          </a:p>
        </p:txBody>
      </p:sp>
    </p:spTree>
    <p:extLst>
      <p:ext uri="{BB962C8B-B14F-4D97-AF65-F5344CB8AC3E}">
        <p14:creationId xmlns:p14="http://schemas.microsoft.com/office/powerpoint/2010/main" val="396068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Species</a:t>
            </a:r>
            <a:r>
              <a:rPr lang="en-US" baseline="0" dirty="0" smtClean="0"/>
              <a:t> tendency/likelihood to being found in remnant , pristine, undegraded habitat---- which is a direct result of its tolerance for human degradation/disturbance levels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many ways it is simply an estimated measure of specie sensitivity to human disturbance</a:t>
            </a:r>
            <a:endParaRPr lang="en-US" dirty="0" smtClean="0"/>
          </a:p>
          <a:p>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11</a:t>
            </a:fld>
            <a:endParaRPr lang="en-US"/>
          </a:p>
        </p:txBody>
      </p:sp>
    </p:spTree>
    <p:extLst>
      <p:ext uri="{BB962C8B-B14F-4D97-AF65-F5344CB8AC3E}">
        <p14:creationId xmlns:p14="http://schemas.microsoft.com/office/powerpoint/2010/main" val="81466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Actual words plucked from the literature used (erroneously) to define FQA</a:t>
            </a:r>
          </a:p>
          <a:p>
            <a:endParaRPr lang="en-US" baseline="0" dirty="0" smtClean="0"/>
          </a:p>
          <a:p>
            <a:r>
              <a:rPr lang="en-US" baseline="0" dirty="0" smtClean="0"/>
              <a:t>Once they enter the literature they are perpetuated and cause confusion &amp; misuse</a:t>
            </a:r>
          </a:p>
          <a:p>
            <a:endParaRPr lang="en-US" baseline="0" dirty="0" smtClean="0"/>
          </a:p>
          <a:p>
            <a:r>
              <a:rPr lang="en-US" baseline="0" dirty="0" smtClean="0"/>
              <a:t>Reasons that I assume this happens is:</a:t>
            </a:r>
          </a:p>
          <a:p>
            <a:r>
              <a:rPr lang="en-US" baseline="0" dirty="0" smtClean="0"/>
              <a:t>--People have added their personal interpretation of what they think Species Conservatism is, or what they think it should be.</a:t>
            </a:r>
          </a:p>
          <a:p>
            <a:r>
              <a:rPr lang="en-US" baseline="0" dirty="0" smtClean="0"/>
              <a:t>--People want FQA to “feel more scientific” so they draw from their background training in Plant Ecology or Biology and they try and associate these existing theories/concepts/properties with species Conservatism. -------</a:t>
            </a:r>
          </a:p>
          <a:p>
            <a:r>
              <a:rPr lang="en-US" baseline="0" dirty="0" smtClean="0"/>
              <a:t>--Although in most cases </a:t>
            </a:r>
            <a:r>
              <a:rPr lang="en-US" baseline="0" dirty="0" err="1" smtClean="0"/>
              <a:t>Swink</a:t>
            </a:r>
            <a:r>
              <a:rPr lang="en-US" baseline="0" dirty="0" smtClean="0"/>
              <a:t> &amp; Wilhelm EXPLICITLY said they were trying to avoid most of these associations. </a:t>
            </a:r>
          </a:p>
          <a:p>
            <a:endParaRPr lang="en-US" baseline="0" dirty="0" smtClean="0"/>
          </a:p>
          <a:p>
            <a:r>
              <a:rPr lang="en-US" baseline="0" dirty="0" smtClean="0"/>
              <a:t>In every one of the bullet points above, there are species with exceptions to these definition criteria. So they cannot be used as a definition. Lets take species rarity as an example……..</a:t>
            </a:r>
            <a:endParaRPr lang="en-US" dirty="0" smtClean="0"/>
          </a:p>
          <a:p>
            <a:endParaRPr lang="en-US" baseline="0" dirty="0" smtClean="0"/>
          </a:p>
          <a:p>
            <a:endParaRPr lang="en-US" baseline="0" dirty="0" smtClean="0">
              <a:solidFill>
                <a:srgbClr val="FFFF00"/>
              </a:solidFill>
            </a:endParaRPr>
          </a:p>
        </p:txBody>
      </p:sp>
      <p:sp>
        <p:nvSpPr>
          <p:cNvPr id="4" name="Slide Number Placeholder 3"/>
          <p:cNvSpPr>
            <a:spLocks noGrp="1"/>
          </p:cNvSpPr>
          <p:nvPr>
            <p:ph type="sldNum" sz="quarter" idx="10"/>
          </p:nvPr>
        </p:nvSpPr>
        <p:spPr/>
        <p:txBody>
          <a:bodyPr/>
          <a:lstStyle/>
          <a:p>
            <a:fld id="{BF50C0DA-CE79-4453-B76B-DF9E95F27B1E}" type="slidenum">
              <a:rPr lang="en-US" smtClean="0"/>
              <a:t>12</a:t>
            </a:fld>
            <a:endParaRPr lang="en-US"/>
          </a:p>
        </p:txBody>
      </p:sp>
    </p:spTree>
    <p:extLst>
      <p:ext uri="{BB962C8B-B14F-4D97-AF65-F5344CB8AC3E}">
        <p14:creationId xmlns:p14="http://schemas.microsoft.com/office/powerpoint/2010/main" val="2736317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smtClean="0">
                <a:solidFill>
                  <a:srgbClr val="FFFF00"/>
                </a:solidFill>
              </a:rPr>
              <a:t>*</a:t>
            </a:r>
            <a:r>
              <a:rPr lang="en-US" baseline="0" dirty="0" smtClean="0"/>
              <a:t>Even though these species </a:t>
            </a:r>
            <a:r>
              <a:rPr lang="en-US" i="1" baseline="0" dirty="0" smtClean="0"/>
              <a:t>C</a:t>
            </a:r>
            <a:r>
              <a:rPr lang="en-US" baseline="0" dirty="0" smtClean="0"/>
              <a:t>-values may be highly correlated with these properties, they are not one and the same….</a:t>
            </a:r>
          </a:p>
        </p:txBody>
      </p:sp>
      <p:sp>
        <p:nvSpPr>
          <p:cNvPr id="4" name="Slide Number Placeholder 3"/>
          <p:cNvSpPr>
            <a:spLocks noGrp="1"/>
          </p:cNvSpPr>
          <p:nvPr>
            <p:ph type="sldNum" sz="quarter" idx="10"/>
          </p:nvPr>
        </p:nvSpPr>
        <p:spPr/>
        <p:txBody>
          <a:bodyPr/>
          <a:lstStyle/>
          <a:p>
            <a:fld id="{BF50C0DA-CE79-4453-B76B-DF9E95F27B1E}" type="slidenum">
              <a:rPr lang="en-US" smtClean="0"/>
              <a:t>13</a:t>
            </a:fld>
            <a:endParaRPr lang="en-US"/>
          </a:p>
        </p:txBody>
      </p:sp>
    </p:spTree>
    <p:extLst>
      <p:ext uri="{BB962C8B-B14F-4D97-AF65-F5344CB8AC3E}">
        <p14:creationId xmlns:p14="http://schemas.microsoft.com/office/powerpoint/2010/main" val="2120385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Conservatism was created</a:t>
            </a:r>
            <a:r>
              <a:rPr lang="en-US" baseline="0" dirty="0" smtClean="0"/>
              <a:t> specifically without considering rarity….why?</a:t>
            </a:r>
            <a:endParaRPr lang="en-US" dirty="0" smtClean="0"/>
          </a:p>
        </p:txBody>
      </p:sp>
      <p:sp>
        <p:nvSpPr>
          <p:cNvPr id="4" name="Slide Number Placeholder 3"/>
          <p:cNvSpPr>
            <a:spLocks noGrp="1"/>
          </p:cNvSpPr>
          <p:nvPr>
            <p:ph type="sldNum" sz="quarter" idx="5"/>
          </p:nvPr>
        </p:nvSpPr>
        <p:spPr/>
        <p:txBody>
          <a:bodyPr/>
          <a:lstStyle/>
          <a:p>
            <a:pPr>
              <a:defRPr/>
            </a:pPr>
            <a:fld id="{35E6F25B-9CA1-4991-A1DA-AA321C147B6C}" type="slidenum">
              <a:rPr lang="en-US" smtClean="0"/>
              <a:pPr>
                <a:defRPr/>
              </a:pPr>
              <a:t>14</a:t>
            </a:fld>
            <a:endParaRPr lang="en-US"/>
          </a:p>
        </p:txBody>
      </p:sp>
    </p:spTree>
    <p:extLst>
      <p:ext uri="{BB962C8B-B14F-4D97-AF65-F5344CB8AC3E}">
        <p14:creationId xmlns:p14="http://schemas.microsoft.com/office/powerpoint/2010/main" val="1513509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7B8D606D-B4D5-438E-9AC9-1B638B53A1D1}" type="slidenum">
              <a:rPr lang="en-US">
                <a:latin typeface="Arial" pitchFamily="34" charset="0"/>
              </a:rPr>
              <a:pPr eaLnBrk="1" hangingPunct="1"/>
              <a:t>15</a:t>
            </a:fld>
            <a:endParaRPr lang="en-US">
              <a:latin typeface="Arial" pitchFamily="34" charset="0"/>
            </a:endParaRPr>
          </a:p>
        </p:txBody>
      </p:sp>
      <p:sp>
        <p:nvSpPr>
          <p:cNvPr id="186371" name="Rectangle 2"/>
          <p:cNvSpPr>
            <a:spLocks noGrp="1" noRot="1" noChangeAspect="1" noChangeArrowheads="1" noTextEdit="1"/>
          </p:cNvSpPr>
          <p:nvPr>
            <p:ph type="sldImg"/>
          </p:nvPr>
        </p:nvSpPr>
        <p:spPr>
          <a:xfrm>
            <a:off x="393700" y="692150"/>
            <a:ext cx="6072188" cy="3416300"/>
          </a:xfrm>
          <a:ln/>
        </p:spPr>
      </p:sp>
      <p:sp>
        <p:nvSpPr>
          <p:cNvPr id="186372" name="Rectangle 3"/>
          <p:cNvSpPr>
            <a:spLocks noGrp="1" noChangeArrowheads="1"/>
          </p:cNvSpPr>
          <p:nvPr>
            <p:ph type="body" idx="1"/>
          </p:nvPr>
        </p:nvSpPr>
        <p:spPr>
          <a:xfrm>
            <a:off x="914400" y="4342730"/>
            <a:ext cx="5029200" cy="41142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Protected species are just too</a:t>
            </a:r>
            <a:r>
              <a:rPr lang="en-US" baseline="0" dirty="0" smtClean="0"/>
              <a:t> rare to be very useful, of all these sites sampled only one Threatened or Endangered species was found</a:t>
            </a:r>
            <a:endParaRPr lang="en-US" dirty="0" smtClean="0"/>
          </a:p>
        </p:txBody>
      </p:sp>
    </p:spTree>
    <p:extLst>
      <p:ext uri="{BB962C8B-B14F-4D97-AF65-F5344CB8AC3E}">
        <p14:creationId xmlns:p14="http://schemas.microsoft.com/office/powerpoint/2010/main" val="2380192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Even though they may be highly correlated with these individual properties, Conservatism and rarity are not one and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Look at the 0-4 species, the most common values, essentially there is no relationship there, it’s a straight horizontal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Even for the more conservative species (7-10) there are exceptions, e.g., </a:t>
            </a:r>
            <a:r>
              <a:rPr lang="en-US" baseline="0" dirty="0" err="1" smtClean="0"/>
              <a:t>Sporolobolis</a:t>
            </a:r>
            <a:r>
              <a:rPr lang="en-US" baseline="0" dirty="0" smtClean="0"/>
              <a:t> </a:t>
            </a:r>
            <a:r>
              <a:rPr lang="en-US" baseline="0" dirty="0" err="1" smtClean="0"/>
              <a:t>heterolepsis</a:t>
            </a:r>
            <a:r>
              <a:rPr lang="en-US" baseline="0" dirty="0" smtClean="0"/>
              <a:t> is in just about every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F50C0DA-CE79-4453-B76B-DF9E95F27B1E}" type="slidenum">
              <a:rPr lang="en-US" smtClean="0"/>
              <a:t>16</a:t>
            </a:fld>
            <a:endParaRPr lang="en-US"/>
          </a:p>
        </p:txBody>
      </p:sp>
    </p:spTree>
    <p:extLst>
      <p:ext uri="{BB962C8B-B14F-4D97-AF65-F5344CB8AC3E}">
        <p14:creationId xmlns:p14="http://schemas.microsoft.com/office/powerpoint/2010/main" val="2376660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Testing</a:t>
            </a:r>
            <a:r>
              <a:rPr lang="en-US" baseline="0" dirty="0" smtClean="0"/>
              <a:t> Species C-values– testing expert botanists values to see if they are meaningful</a:t>
            </a:r>
          </a:p>
          <a:p>
            <a:endParaRPr lang="en-US" baseline="0" dirty="0" smtClean="0"/>
          </a:p>
          <a:p>
            <a:r>
              <a:rPr lang="en-US" baseline="0" dirty="0" smtClean="0"/>
              <a:t>We see that relatively seem to be </a:t>
            </a:r>
            <a:r>
              <a:rPr lang="en-US" baseline="0" dirty="0" err="1" smtClean="0"/>
              <a:t>mis</a:t>
            </a:r>
            <a:r>
              <a:rPr lang="en-US" baseline="0" dirty="0" smtClean="0"/>
              <a:t>-assigned. Conservative species con-occur with one another.</a:t>
            </a:r>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17</a:t>
            </a:fld>
            <a:endParaRPr lang="en-US"/>
          </a:p>
        </p:txBody>
      </p:sp>
    </p:spTree>
    <p:extLst>
      <p:ext uri="{BB962C8B-B14F-4D97-AF65-F5344CB8AC3E}">
        <p14:creationId xmlns:p14="http://schemas.microsoft.com/office/powerpoint/2010/main" val="3003877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 time site level FQA metrics (e.g., Mean </a:t>
            </a:r>
            <a:r>
              <a:rPr lang="en-US" i="1" dirty="0" smtClean="0"/>
              <a:t>C</a:t>
            </a:r>
            <a:r>
              <a:rPr lang="en-US" dirty="0" smtClean="0"/>
              <a:t>) works very well.</a:t>
            </a:r>
          </a:p>
          <a:p>
            <a:endParaRPr lang="en-US" dirty="0" smtClean="0"/>
          </a:p>
          <a:p>
            <a:r>
              <a:rPr lang="en-US" dirty="0" smtClean="0"/>
              <a:t>Many different anthropogenic disturbances that may degrade a site,</a:t>
            </a:r>
            <a:r>
              <a:rPr lang="en-US" baseline="0" dirty="0" smtClean="0"/>
              <a:t> </a:t>
            </a:r>
            <a:r>
              <a:rPr lang="en-US" dirty="0" smtClean="0"/>
              <a:t>need to be measured by many different species to encapsulate them all</a:t>
            </a:r>
          </a:p>
          <a:p>
            <a:endParaRPr lang="en-US" dirty="0" smtClean="0"/>
          </a:p>
          <a:p>
            <a:r>
              <a:rPr lang="en-US" dirty="0" smtClean="0"/>
              <a:t>A few horribly degraded sites throw of the r square here,</a:t>
            </a:r>
            <a:r>
              <a:rPr lang="en-US" baseline="0" dirty="0" smtClean="0"/>
              <a:t> on the left side of the graph.</a:t>
            </a:r>
          </a:p>
          <a:p>
            <a:endParaRPr lang="en-US" baseline="0" dirty="0" smtClean="0"/>
          </a:p>
          <a:p>
            <a:r>
              <a:rPr lang="en-US" baseline="0" dirty="0" smtClean="0"/>
              <a:t>Many others studies exist show even higher correlations than this one</a:t>
            </a:r>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18</a:t>
            </a:fld>
            <a:endParaRPr lang="en-US"/>
          </a:p>
        </p:txBody>
      </p:sp>
    </p:spTree>
    <p:extLst>
      <p:ext uri="{BB962C8B-B14F-4D97-AF65-F5344CB8AC3E}">
        <p14:creationId xmlns:p14="http://schemas.microsoft.com/office/powerpoint/2010/main" val="4243477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Across Illinois</a:t>
            </a:r>
            <a:r>
              <a:rPr lang="en-US" baseline="0" dirty="0" smtClean="0"/>
              <a:t> Habitats Mean C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Although Mean C is clearly </a:t>
            </a:r>
            <a:r>
              <a:rPr lang="en-US" baseline="0" dirty="0" smtClean="0"/>
              <a:t>well correlated </a:t>
            </a:r>
            <a:r>
              <a:rPr lang="en-US" dirty="0" smtClean="0"/>
              <a:t> w</a:t>
            </a:r>
            <a:r>
              <a:rPr lang="en-US" baseline="0" dirty="0" smtClean="0"/>
              <a:t>ith native diversity or habitat </a:t>
            </a:r>
            <a:r>
              <a:rPr lang="en-US" baseline="0" dirty="0" err="1" smtClean="0"/>
              <a:t>invadedness</a:t>
            </a:r>
            <a:r>
              <a:rPr lang="en-US" baseline="0" dirty="0" smtClean="0"/>
              <a:t>,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FQA metrics clearly measure u</a:t>
            </a:r>
            <a:r>
              <a:rPr lang="en-US" dirty="0" smtClean="0"/>
              <a:t>nique &amp; different</a:t>
            </a:r>
            <a:r>
              <a:rPr lang="en-US" baseline="0" dirty="0" smtClean="0"/>
              <a:t> information compared to these other measures (diversity, exotics, </a:t>
            </a:r>
            <a:r>
              <a:rPr lang="en-US" baseline="0" dirty="0" err="1" smtClean="0"/>
              <a:t>etc</a:t>
            </a:r>
            <a:r>
              <a:rPr lang="en-US" baseline="0" dirty="0" smtClean="0"/>
              <a:t>)</a:t>
            </a:r>
            <a:endParaRPr lang="en-US" dirty="0" smtClean="0"/>
          </a:p>
          <a:p>
            <a:endParaRPr lang="en-US" baseline="0" dirty="0" smtClean="0"/>
          </a:p>
          <a:p>
            <a:r>
              <a:rPr lang="en-US" baseline="0" dirty="0" smtClean="0"/>
              <a:t>We can envision sites with HIGH NATIVE FLORISTIC QUALITY – undegraded biologically but with low diversity. Makes sense.</a:t>
            </a:r>
          </a:p>
        </p:txBody>
      </p:sp>
      <p:sp>
        <p:nvSpPr>
          <p:cNvPr id="4" name="Slide Number Placeholder 3"/>
          <p:cNvSpPr>
            <a:spLocks noGrp="1"/>
          </p:cNvSpPr>
          <p:nvPr>
            <p:ph type="sldNum" sz="quarter" idx="10"/>
          </p:nvPr>
        </p:nvSpPr>
        <p:spPr/>
        <p:txBody>
          <a:bodyPr/>
          <a:lstStyle/>
          <a:p>
            <a:fld id="{BF50C0DA-CE79-4453-B76B-DF9E95F27B1E}" type="slidenum">
              <a:rPr lang="en-US" smtClean="0"/>
              <a:t>19</a:t>
            </a:fld>
            <a:endParaRPr lang="en-US"/>
          </a:p>
        </p:txBody>
      </p:sp>
    </p:spTree>
    <p:extLst>
      <p:ext uri="{BB962C8B-B14F-4D97-AF65-F5344CB8AC3E}">
        <p14:creationId xmlns:p14="http://schemas.microsoft.com/office/powerpoint/2010/main" val="206342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2</a:t>
            </a:fld>
            <a:endParaRPr lang="en-US"/>
          </a:p>
        </p:txBody>
      </p:sp>
    </p:spTree>
    <p:extLst>
      <p:ext uri="{BB962C8B-B14F-4D97-AF65-F5344CB8AC3E}">
        <p14:creationId xmlns:p14="http://schemas.microsoft.com/office/powerpoint/2010/main" val="53647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despite what this very popular photography book titled “Middle America” is trying to tell, this is not prairie grass, nor is this a site of any native Floristic Quality</a:t>
            </a:r>
            <a:endParaRPr lang="en-US" dirty="0" smtClean="0"/>
          </a:p>
          <a:p>
            <a:endParaRPr lang="en-US" dirty="0"/>
          </a:p>
        </p:txBody>
      </p:sp>
      <p:sp>
        <p:nvSpPr>
          <p:cNvPr id="4" name="Slide Number Placeholder 3"/>
          <p:cNvSpPr>
            <a:spLocks noGrp="1"/>
          </p:cNvSpPr>
          <p:nvPr>
            <p:ph type="sldNum" sz="quarter" idx="10"/>
          </p:nvPr>
        </p:nvSpPr>
        <p:spPr/>
        <p:txBody>
          <a:bodyPr/>
          <a:lstStyle/>
          <a:p>
            <a:fld id="{99FF012C-951E-40C5-B145-2E82444B9FE0}" type="slidenum">
              <a:rPr lang="en-US" smtClean="0"/>
              <a:t>20</a:t>
            </a:fld>
            <a:endParaRPr lang="en-US"/>
          </a:p>
        </p:txBody>
      </p:sp>
    </p:spTree>
    <p:extLst>
      <p:ext uri="{BB962C8B-B14F-4D97-AF65-F5344CB8AC3E}">
        <p14:creationId xmlns:p14="http://schemas.microsoft.com/office/powerpoint/2010/main" val="3380989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EAD6D7-08EC-4B7E-9D8A-1CF2CF035E5F}" type="slidenum">
              <a:rPr lang="en-US" smtClean="0"/>
              <a:t>21</a:t>
            </a:fld>
            <a:endParaRPr lang="en-US"/>
          </a:p>
        </p:txBody>
      </p:sp>
    </p:spTree>
    <p:extLst>
      <p:ext uri="{BB962C8B-B14F-4D97-AF65-F5344CB8AC3E}">
        <p14:creationId xmlns:p14="http://schemas.microsoft.com/office/powerpoint/2010/main" val="844278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 with FQA definitions, dealing with Terminology warrants</a:t>
            </a:r>
            <a:r>
              <a:rPr lang="en-US" baseline="0" dirty="0" smtClean="0"/>
              <a:t> caution</a:t>
            </a:r>
            <a:r>
              <a:rPr lang="en-US" dirty="0" smtClean="0"/>
              <a:t> </a:t>
            </a:r>
          </a:p>
          <a:p>
            <a:endParaRPr lang="en-US" dirty="0" smtClean="0"/>
          </a:p>
          <a:p>
            <a:r>
              <a:rPr lang="en-US" dirty="0" smtClean="0"/>
              <a:t>-- FQA’s Original creators</a:t>
            </a:r>
            <a:r>
              <a:rPr lang="en-US" baseline="0" dirty="0" smtClean="0"/>
              <a:t> </a:t>
            </a:r>
            <a:r>
              <a:rPr lang="en-US" baseline="0" dirty="0" err="1" smtClean="0"/>
              <a:t>Swink</a:t>
            </a:r>
            <a:r>
              <a:rPr lang="en-US" baseline="0" dirty="0" smtClean="0"/>
              <a:t> &amp; Wilhelm have revised and refined names over time but, as of their 1994 book Plants of the Chicago </a:t>
            </a:r>
            <a:r>
              <a:rPr lang="en-US" baseline="0" dirty="0" err="1" smtClean="0"/>
              <a:t>Regtion</a:t>
            </a:r>
            <a:r>
              <a:rPr lang="en-US" baseline="0" dirty="0" smtClean="0"/>
              <a:t>– They ARE NOW SET!!</a:t>
            </a:r>
          </a:p>
          <a:p>
            <a:endParaRPr lang="en-US" baseline="0" dirty="0" smtClean="0"/>
          </a:p>
          <a:p>
            <a:r>
              <a:rPr lang="en-US" u="none" baseline="0" dirty="0" smtClean="0"/>
              <a:t>--Unfortunately, new </a:t>
            </a:r>
            <a:r>
              <a:rPr lang="en-US" baseline="0" dirty="0" smtClean="0"/>
              <a:t>users have wanted to reinterpret and put their own stamp on FQA, and they have used their own names</a:t>
            </a:r>
          </a:p>
          <a:p>
            <a:endParaRPr lang="en-US" baseline="0" dirty="0" smtClean="0"/>
          </a:p>
          <a:p>
            <a:r>
              <a:rPr lang="en-US" baseline="0" dirty="0" smtClean="0"/>
              <a:t>--People have added to or interpreted Species Conservatism to what they think it is.</a:t>
            </a:r>
          </a:p>
          <a:p>
            <a:r>
              <a:rPr lang="en-US" dirty="0" smtClean="0"/>
              <a:t>Once</a:t>
            </a:r>
            <a:r>
              <a:rPr lang="en-US" baseline="0" dirty="0" smtClean="0"/>
              <a:t> published, these new, erroneous terms have proliferated </a:t>
            </a:r>
            <a:r>
              <a:rPr lang="en-US" dirty="0" smtClean="0"/>
              <a:t>perpetuation </a:t>
            </a:r>
            <a:r>
              <a:rPr lang="en-US" baseline="0" dirty="0" smtClean="0"/>
              <a:t>and mutated thanks to the </a:t>
            </a:r>
            <a:r>
              <a:rPr lang="en-US" dirty="0" smtClean="0"/>
              <a:t>Telephone Effect</a:t>
            </a:r>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22</a:t>
            </a:fld>
            <a:endParaRPr lang="en-US"/>
          </a:p>
        </p:txBody>
      </p:sp>
    </p:spTree>
    <p:extLst>
      <p:ext uri="{BB962C8B-B14F-4D97-AF65-F5344CB8AC3E}">
        <p14:creationId xmlns:p14="http://schemas.microsoft.com/office/powerpoint/2010/main" val="2811627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Originally FQA was calculated using the flora of a whole site, but now often calculated using plots, quadrats (site sub-sampling).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Standardization of sampling intensity and plot sizes– consistency (scientific &amp; repeatable) and time is often not possible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Create</a:t>
            </a:r>
            <a:r>
              <a:rPr lang="en-US" baseline="0" dirty="0" smtClean="0"/>
              <a:t> site FQA values from all kinds of different sites sampled in all kinds of different ways.</a:t>
            </a:r>
          </a:p>
          <a:p>
            <a:endParaRPr lang="en-US" baseline="0" dirty="0" smtClean="0"/>
          </a:p>
          <a:p>
            <a:r>
              <a:rPr lang="en-US" baseline="0" dirty="0" smtClean="0"/>
              <a:t>How consistent do we have to be in site sampling to produce comparable FQA values?</a:t>
            </a:r>
          </a:p>
          <a:p>
            <a:endParaRPr lang="en-US" baseline="0" dirty="0" smtClean="0"/>
          </a:p>
        </p:txBody>
      </p:sp>
      <p:sp>
        <p:nvSpPr>
          <p:cNvPr id="4" name="Slide Number Placeholder 3"/>
          <p:cNvSpPr>
            <a:spLocks noGrp="1"/>
          </p:cNvSpPr>
          <p:nvPr>
            <p:ph type="sldNum" sz="quarter" idx="10"/>
          </p:nvPr>
        </p:nvSpPr>
        <p:spPr/>
        <p:txBody>
          <a:bodyPr/>
          <a:lstStyle/>
          <a:p>
            <a:fld id="{BF50C0DA-CE79-4453-B76B-DF9E95F27B1E}" type="slidenum">
              <a:rPr lang="en-US" smtClean="0"/>
              <a:t>23</a:t>
            </a:fld>
            <a:endParaRPr lang="en-US"/>
          </a:p>
        </p:txBody>
      </p:sp>
    </p:spTree>
    <p:extLst>
      <p:ext uri="{BB962C8B-B14F-4D97-AF65-F5344CB8AC3E}">
        <p14:creationId xmlns:p14="http://schemas.microsoft.com/office/powerpoint/2010/main" val="448287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does the size of the sampled area effect FQA values?</a:t>
            </a:r>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24</a:t>
            </a:fld>
            <a:endParaRPr lang="en-US"/>
          </a:p>
        </p:txBody>
      </p:sp>
    </p:spTree>
    <p:extLst>
      <p:ext uri="{BB962C8B-B14F-4D97-AF65-F5344CB8AC3E}">
        <p14:creationId xmlns:p14="http://schemas.microsoft.com/office/powerpoint/2010/main" val="1866005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Species will be missed during sampling, how does this affect FQA values?</a:t>
            </a:r>
          </a:p>
        </p:txBody>
      </p:sp>
      <p:sp>
        <p:nvSpPr>
          <p:cNvPr id="4" name="Slide Number Placeholder 3"/>
          <p:cNvSpPr>
            <a:spLocks noGrp="1"/>
          </p:cNvSpPr>
          <p:nvPr>
            <p:ph type="sldNum" sz="quarter" idx="10"/>
          </p:nvPr>
        </p:nvSpPr>
        <p:spPr/>
        <p:txBody>
          <a:bodyPr/>
          <a:lstStyle/>
          <a:p>
            <a:fld id="{BF50C0DA-CE79-4453-B76B-DF9E95F27B1E}" type="slidenum">
              <a:rPr lang="en-US" smtClean="0"/>
              <a:t>25</a:t>
            </a:fld>
            <a:endParaRPr lang="en-US"/>
          </a:p>
        </p:txBody>
      </p:sp>
    </p:spTree>
    <p:extLst>
      <p:ext uri="{BB962C8B-B14F-4D97-AF65-F5344CB8AC3E}">
        <p14:creationId xmlns:p14="http://schemas.microsoft.com/office/powerpoint/2010/main" val="3895026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percent of the species in a plot do you have to miss before Mean C breaks down, is no long accurate?</a:t>
            </a:r>
            <a:endParaRPr lang="en-US" dirty="0" smtClean="0"/>
          </a:p>
          <a:p>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26</a:t>
            </a:fld>
            <a:endParaRPr lang="en-US"/>
          </a:p>
        </p:txBody>
      </p:sp>
    </p:spTree>
    <p:extLst>
      <p:ext uri="{BB962C8B-B14F-4D97-AF65-F5344CB8AC3E}">
        <p14:creationId xmlns:p14="http://schemas.microsoft.com/office/powerpoint/2010/main" val="3278745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t>
            </a:r>
            <a:r>
              <a:rPr lang="en-US" baseline="0" dirty="0" smtClean="0"/>
              <a:t> values so variable across years that they are no longer accurate?</a:t>
            </a:r>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27</a:t>
            </a:fld>
            <a:endParaRPr lang="en-US"/>
          </a:p>
        </p:txBody>
      </p:sp>
    </p:spTree>
    <p:extLst>
      <p:ext uri="{BB962C8B-B14F-4D97-AF65-F5344CB8AC3E}">
        <p14:creationId xmlns:p14="http://schemas.microsoft.com/office/powerpoint/2010/main" val="3343449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28</a:t>
            </a:fld>
            <a:endParaRPr lang="en-US"/>
          </a:p>
        </p:txBody>
      </p:sp>
    </p:spTree>
    <p:extLst>
      <p:ext uri="{BB962C8B-B14F-4D97-AF65-F5344CB8AC3E}">
        <p14:creationId xmlns:p14="http://schemas.microsoft.com/office/powerpoint/2010/main" val="2122741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study needed on</a:t>
            </a:r>
            <a:r>
              <a:rPr lang="en-US" baseline="0" dirty="0" smtClean="0"/>
              <a:t> this topic</a:t>
            </a:r>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29</a:t>
            </a:fld>
            <a:endParaRPr lang="en-US"/>
          </a:p>
        </p:txBody>
      </p:sp>
    </p:spTree>
    <p:extLst>
      <p:ext uri="{BB962C8B-B14F-4D97-AF65-F5344CB8AC3E}">
        <p14:creationId xmlns:p14="http://schemas.microsoft.com/office/powerpoint/2010/main" val="6756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how FQA woks</a:t>
            </a:r>
          </a:p>
          <a:p>
            <a:r>
              <a:rPr lang="en-US" baseline="0" dirty="0" smtClean="0"/>
              <a:t>Species Conservatism</a:t>
            </a:r>
          </a:p>
        </p:txBody>
      </p:sp>
      <p:sp>
        <p:nvSpPr>
          <p:cNvPr id="4" name="Slide Number Placeholder 3"/>
          <p:cNvSpPr>
            <a:spLocks noGrp="1"/>
          </p:cNvSpPr>
          <p:nvPr>
            <p:ph type="sldNum" sz="quarter" idx="10"/>
          </p:nvPr>
        </p:nvSpPr>
        <p:spPr/>
        <p:txBody>
          <a:bodyPr/>
          <a:lstStyle/>
          <a:p>
            <a:fld id="{8B05910C-9C54-4BEF-AA31-9D356F38F517}" type="slidenum">
              <a:rPr lang="en-US" smtClean="0"/>
              <a:pPr/>
              <a:t>3</a:t>
            </a:fld>
            <a:endParaRPr lang="en-US"/>
          </a:p>
        </p:txBody>
      </p:sp>
    </p:spTree>
    <p:extLst>
      <p:ext uri="{BB962C8B-B14F-4D97-AF65-F5344CB8AC3E}">
        <p14:creationId xmlns:p14="http://schemas.microsoft.com/office/powerpoint/2010/main" val="4255828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these site or plot</a:t>
            </a:r>
            <a:r>
              <a:rPr lang="en-US" baseline="0" dirty="0" smtClean="0"/>
              <a:t> values what do they mean and what can we do with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endParaRPr>
          </a:p>
          <a:p>
            <a:r>
              <a:rPr lang="en-US" dirty="0" smtClean="0"/>
              <a:t>The</a:t>
            </a:r>
            <a:r>
              <a:rPr lang="en-US" baseline="0" dirty="0" smtClean="0"/>
              <a:t> levels of influence that these single numbers has is enormous, and it assumes a tremendous level of precision</a:t>
            </a:r>
          </a:p>
        </p:txBody>
      </p:sp>
      <p:sp>
        <p:nvSpPr>
          <p:cNvPr id="4" name="Slide Number Placeholder 3"/>
          <p:cNvSpPr>
            <a:spLocks noGrp="1"/>
          </p:cNvSpPr>
          <p:nvPr>
            <p:ph type="sldNum" sz="quarter" idx="10"/>
          </p:nvPr>
        </p:nvSpPr>
        <p:spPr/>
        <p:txBody>
          <a:bodyPr/>
          <a:lstStyle/>
          <a:p>
            <a:fld id="{C7F6CF31-8311-4661-B4F4-B36E4CCE8A52}" type="slidenum">
              <a:rPr lang="en-US" smtClean="0"/>
              <a:t>30</a:t>
            </a:fld>
            <a:endParaRPr lang="en-US"/>
          </a:p>
        </p:txBody>
      </p:sp>
    </p:spTree>
    <p:extLst>
      <p:ext uri="{BB962C8B-B14F-4D97-AF65-F5344CB8AC3E}">
        <p14:creationId xmlns:p14="http://schemas.microsoft.com/office/powerpoint/2010/main" val="2567658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F50C0DA-CE79-4453-B76B-DF9E95F27B1E}" type="slidenum">
              <a:rPr lang="en-US" smtClean="0"/>
              <a:t>31</a:t>
            </a:fld>
            <a:endParaRPr lang="en-US"/>
          </a:p>
        </p:txBody>
      </p:sp>
    </p:spTree>
    <p:extLst>
      <p:ext uri="{BB962C8B-B14F-4D97-AF65-F5344CB8AC3E}">
        <p14:creationId xmlns:p14="http://schemas.microsoft.com/office/powerpoint/2010/main" val="1070282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overall goal</a:t>
            </a:r>
            <a:r>
              <a:rPr lang="en-US" sz="1200" b="0" i="0" kern="1200" baseline="0" dirty="0" smtClean="0">
                <a:solidFill>
                  <a:schemeClr val="tx1"/>
                </a:solidFill>
                <a:effectLst/>
                <a:latin typeface="+mn-lt"/>
                <a:ea typeface="+mn-ea"/>
                <a:cs typeface="+mn-cs"/>
              </a:rPr>
              <a:t> of answering does a 20 mean the same in a wetland and a forest?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Reference site are especially useful because they tell what the hi</a:t>
            </a:r>
            <a:r>
              <a:rPr lang="en-US" dirty="0" smtClean="0">
                <a:solidFill>
                  <a:schemeClr val="bg1"/>
                </a:solidFill>
              </a:rPr>
              <a:t>ghest possible value</a:t>
            </a:r>
            <a:r>
              <a:rPr lang="en-US" baseline="0" dirty="0" smtClean="0">
                <a:solidFill>
                  <a:schemeClr val="bg1"/>
                </a:solidFill>
              </a:rPr>
              <a:t> is for a habitat and what the </a:t>
            </a:r>
            <a:r>
              <a:rPr lang="en-US" dirty="0" smtClean="0">
                <a:solidFill>
                  <a:schemeClr val="bg1"/>
                </a:solidFill>
              </a:rPr>
              <a:t>inherent/natural variation</a:t>
            </a:r>
            <a:r>
              <a:rPr lang="en-US" baseline="0" dirty="0" smtClean="0">
                <a:solidFill>
                  <a:schemeClr val="bg1"/>
                </a:solidFill>
              </a:rPr>
              <a:t> across habitat types might be</a:t>
            </a:r>
            <a:endParaRPr lang="en-US" dirty="0" smtClean="0">
              <a:solidFill>
                <a:schemeClr val="bg1"/>
              </a:solidFill>
            </a:endParaRPr>
          </a:p>
          <a:p>
            <a:endParaRPr lang="en-US" sz="1200" b="0" i="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F6CF31-8311-4661-B4F4-B36E4CCE8A52}" type="slidenum">
              <a:rPr lang="en-US" smtClean="0"/>
              <a:t>32</a:t>
            </a:fld>
            <a:endParaRPr lang="en-US"/>
          </a:p>
        </p:txBody>
      </p:sp>
    </p:spTree>
    <p:extLst>
      <p:ext uri="{BB962C8B-B14F-4D97-AF65-F5344CB8AC3E}">
        <p14:creationId xmlns:p14="http://schemas.microsoft.com/office/powerpoint/2010/main" val="4265459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Habitat types clearly differ in their</a:t>
            </a:r>
            <a:r>
              <a:rPr lang="en-US" baseline="0" dirty="0" smtClean="0"/>
              <a:t> Floristic Quality across the state--- which we might take to assume that habitat types are not equivalent</a:t>
            </a:r>
            <a:endParaRPr lang="en-US" dirty="0" smtClean="0"/>
          </a:p>
          <a:p>
            <a:endParaRPr lang="en-US" dirty="0" smtClean="0"/>
          </a:p>
          <a:p>
            <a:r>
              <a:rPr lang="en-US" dirty="0" smtClean="0"/>
              <a:t>Remember we cant compare </a:t>
            </a:r>
            <a:r>
              <a:rPr lang="en-US" dirty="0" err="1" smtClean="0"/>
              <a:t>fqi</a:t>
            </a:r>
            <a:r>
              <a:rPr lang="en-US" dirty="0" smtClean="0"/>
              <a:t> and richness across different habitats, because they are sampled differently</a:t>
            </a:r>
          </a:p>
        </p:txBody>
      </p:sp>
      <p:sp>
        <p:nvSpPr>
          <p:cNvPr id="4" name="Slide Number Placeholder 3"/>
          <p:cNvSpPr>
            <a:spLocks noGrp="1"/>
          </p:cNvSpPr>
          <p:nvPr>
            <p:ph type="sldNum" sz="quarter" idx="10"/>
          </p:nvPr>
        </p:nvSpPr>
        <p:spPr/>
        <p:txBody>
          <a:bodyPr/>
          <a:lstStyle/>
          <a:p>
            <a:fld id="{C7F6CF31-8311-4661-B4F4-B36E4CCE8A52}" type="slidenum">
              <a:rPr lang="en-US" smtClean="0"/>
              <a:t>33</a:t>
            </a:fld>
            <a:endParaRPr lang="en-US"/>
          </a:p>
        </p:txBody>
      </p:sp>
    </p:spTree>
    <p:extLst>
      <p:ext uri="{BB962C8B-B14F-4D97-AF65-F5344CB8AC3E}">
        <p14:creationId xmlns:p14="http://schemas.microsoft.com/office/powerpoint/2010/main" val="79866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we look at sites s</a:t>
            </a:r>
            <a:r>
              <a:rPr lang="en-US" dirty="0" smtClean="0"/>
              <a:t>elect</a:t>
            </a:r>
            <a:r>
              <a:rPr lang="en-US" baseline="0" dirty="0" smtClean="0"/>
              <a:t>ed as high quality ref sites</a:t>
            </a:r>
          </a:p>
          <a:p>
            <a:r>
              <a:rPr lang="en-US" baseline="0" dirty="0" smtClean="0"/>
              <a:t>A different story appears… what does it mean?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Does this mean that comparing</a:t>
            </a:r>
            <a:r>
              <a:rPr lang="en-US" baseline="0" dirty="0" smtClean="0"/>
              <a:t> wetland values to forests are no-no?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Are we comparing apples to oranges? because forests are just inherently higher in Floristic Quality (just because of their natural ecology or whatever)?</a:t>
            </a:r>
          </a:p>
        </p:txBody>
      </p:sp>
      <p:sp>
        <p:nvSpPr>
          <p:cNvPr id="4" name="Slide Number Placeholder 3"/>
          <p:cNvSpPr>
            <a:spLocks noGrp="1"/>
          </p:cNvSpPr>
          <p:nvPr>
            <p:ph type="sldNum" sz="quarter" idx="10"/>
          </p:nvPr>
        </p:nvSpPr>
        <p:spPr/>
        <p:txBody>
          <a:bodyPr/>
          <a:lstStyle/>
          <a:p>
            <a:fld id="{C7F6CF31-8311-4661-B4F4-B36E4CCE8A52}" type="slidenum">
              <a:rPr lang="en-US" smtClean="0"/>
              <a:t>34</a:t>
            </a:fld>
            <a:endParaRPr lang="en-US" dirty="0"/>
          </a:p>
        </p:txBody>
      </p:sp>
    </p:spTree>
    <p:extLst>
      <p:ext uri="{BB962C8B-B14F-4D97-AF65-F5344CB8AC3E}">
        <p14:creationId xmlns:p14="http://schemas.microsoft.com/office/powerpoint/2010/main" val="3496132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distribution of all these values</a:t>
            </a:r>
            <a:endParaRPr lang="en-US" baseline="0" dirty="0" smtClean="0"/>
          </a:p>
          <a:p>
            <a:endParaRPr lang="en-US" baseline="0" dirty="0" smtClean="0"/>
          </a:p>
          <a:p>
            <a:r>
              <a:rPr lang="en-US" baseline="0" dirty="0" smtClean="0"/>
              <a:t>Scores telling us that wetland are more disturbed an average across the state</a:t>
            </a:r>
          </a:p>
          <a:p>
            <a:endParaRPr lang="en-US" baseline="0" dirty="0" smtClean="0"/>
          </a:p>
          <a:p>
            <a:r>
              <a:rPr lang="en-US" baseline="0" dirty="0" smtClean="0"/>
              <a:t>Habitat differences not a cause for concern</a:t>
            </a:r>
          </a:p>
        </p:txBody>
      </p:sp>
      <p:sp>
        <p:nvSpPr>
          <p:cNvPr id="4" name="Slide Number Placeholder 3"/>
          <p:cNvSpPr>
            <a:spLocks noGrp="1"/>
          </p:cNvSpPr>
          <p:nvPr>
            <p:ph type="sldNum" sz="quarter" idx="10"/>
          </p:nvPr>
        </p:nvSpPr>
        <p:spPr/>
        <p:txBody>
          <a:bodyPr/>
          <a:lstStyle/>
          <a:p>
            <a:fld id="{C7F6CF31-8311-4661-B4F4-B36E4CCE8A52}" type="slidenum">
              <a:rPr lang="en-US" smtClean="0"/>
              <a:t>35</a:t>
            </a:fld>
            <a:endParaRPr lang="en-US"/>
          </a:p>
        </p:txBody>
      </p:sp>
    </p:spTree>
    <p:extLst>
      <p:ext uri="{BB962C8B-B14F-4D97-AF65-F5344CB8AC3E}">
        <p14:creationId xmlns:p14="http://schemas.microsoft.com/office/powerpoint/2010/main" val="2189027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Mean </a:t>
            </a:r>
            <a:r>
              <a:rPr lang="en-US" i="1" baseline="0" dirty="0" smtClean="0"/>
              <a:t>C</a:t>
            </a:r>
            <a:r>
              <a:rPr lang="en-US" baseline="0" dirty="0" smtClean="0"/>
              <a:t> one habitat that stands out is that floodplain forest may inherently score a little lower than other habitats (all else being equal– given similar human disturbance levels)</a:t>
            </a:r>
          </a:p>
          <a:p>
            <a:endParaRPr lang="en-US" baseline="0" dirty="0" smtClean="0"/>
          </a:p>
          <a:p>
            <a:r>
              <a:rPr lang="en-US" baseline="0" dirty="0" smtClean="0"/>
              <a:t>Marsh seemed lower than other habitats in FQI because it seemed to have lower richness</a:t>
            </a:r>
          </a:p>
          <a:p>
            <a:endParaRPr lang="en-US" baseline="0" dirty="0" smtClean="0"/>
          </a:p>
          <a:p>
            <a:r>
              <a:rPr lang="en-US" baseline="0" dirty="0" smtClean="0"/>
              <a:t>However, detangling what is the highest level that a habitat will score in pristine condition versus what are simply just human disturbance artifacts is very difficult</a:t>
            </a:r>
          </a:p>
          <a:p>
            <a:endParaRPr lang="en-US" baseline="0" dirty="0" smtClean="0"/>
          </a:p>
          <a:p>
            <a:r>
              <a:rPr lang="en-US" baseline="0" dirty="0" smtClean="0"/>
              <a:t>Bottom line-- beware that comparing scores from SOME habitats may vary A LITTLE for reasons that aren’t related to Human Disturbance levels– but these seem to be pretty small effects</a:t>
            </a:r>
            <a:endParaRPr lang="en-US" dirty="0" smtClean="0"/>
          </a:p>
          <a:p>
            <a:endParaRPr lang="en-US" dirty="0" smtClean="0"/>
          </a:p>
          <a:p>
            <a:endParaRPr lang="en-US" dirty="0" smtClean="0"/>
          </a:p>
          <a:p>
            <a:endParaRPr lang="en-US" dirty="0" smtClean="0"/>
          </a:p>
          <a:p>
            <a:endParaRPr lang="en-US" dirty="0" smtClean="0"/>
          </a:p>
          <a:p>
            <a:r>
              <a:rPr lang="en-US" dirty="0" smtClean="0"/>
              <a:t>Upland and floodplain forests may be a more simple case where both </a:t>
            </a:r>
            <a:r>
              <a:rPr lang="en-US" dirty="0" err="1" smtClean="0"/>
              <a:t>ference</a:t>
            </a:r>
            <a:r>
              <a:rPr lang="en-US" dirty="0" smtClean="0"/>
              <a:t> and</a:t>
            </a:r>
            <a:r>
              <a:rPr lang="en-US" baseline="0" dirty="0" smtClean="0"/>
              <a:t> random CTAP forests may differ in Mean C suggesting that floodplain forest is simply less capable of achieving higher Floristic Quality values (</a:t>
            </a:r>
            <a:r>
              <a:rPr lang="en-US" baseline="0" dirty="0" err="1" smtClean="0"/>
              <a:t>ie</a:t>
            </a:r>
            <a:r>
              <a:rPr lang="en-US" baseline="0" dirty="0" smtClean="0"/>
              <a:t> not because it is more disturbed by human). And its comparison with other habitat types may be biased</a:t>
            </a:r>
          </a:p>
          <a:p>
            <a:r>
              <a:rPr lang="en-US" baseline="0" dirty="0" smtClean="0"/>
              <a:t>But trends for FQI values did not show a consistent pattern across these two habitat types</a:t>
            </a:r>
            <a:endParaRPr lang="en-US" dirty="0"/>
          </a:p>
        </p:txBody>
      </p:sp>
      <p:sp>
        <p:nvSpPr>
          <p:cNvPr id="4" name="Slide Number Placeholder 3"/>
          <p:cNvSpPr>
            <a:spLocks noGrp="1"/>
          </p:cNvSpPr>
          <p:nvPr>
            <p:ph type="sldNum" sz="quarter" idx="10"/>
          </p:nvPr>
        </p:nvSpPr>
        <p:spPr/>
        <p:txBody>
          <a:bodyPr/>
          <a:lstStyle/>
          <a:p>
            <a:fld id="{C7F6CF31-8311-4661-B4F4-B36E4CCE8A52}" type="slidenum">
              <a:rPr lang="en-US" smtClean="0"/>
              <a:t>36</a:t>
            </a:fld>
            <a:endParaRPr lang="en-US"/>
          </a:p>
        </p:txBody>
      </p:sp>
    </p:spTree>
    <p:extLst>
      <p:ext uri="{BB962C8B-B14F-4D97-AF65-F5344CB8AC3E}">
        <p14:creationId xmlns:p14="http://schemas.microsoft.com/office/powerpoint/2010/main" val="1652564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50C0DA-CE79-4453-B76B-DF9E95F27B1E}" type="slidenum">
              <a:rPr lang="en-US" smtClean="0"/>
              <a:t>37</a:t>
            </a:fld>
            <a:endParaRPr lang="en-US"/>
          </a:p>
        </p:txBody>
      </p:sp>
    </p:spTree>
    <p:extLst>
      <p:ext uri="{BB962C8B-B14F-4D97-AF65-F5344CB8AC3E}">
        <p14:creationId xmlns:p14="http://schemas.microsoft.com/office/powerpoint/2010/main" val="220135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38</a:t>
            </a:fld>
            <a:endParaRPr lang="en-US"/>
          </a:p>
        </p:txBody>
      </p:sp>
    </p:spTree>
    <p:extLst>
      <p:ext uri="{BB962C8B-B14F-4D97-AF65-F5344CB8AC3E}">
        <p14:creationId xmlns:p14="http://schemas.microsoft.com/office/powerpoint/2010/main" val="2935822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50C0DA-CE79-4453-B76B-DF9E95F27B1E}" type="slidenum">
              <a:rPr lang="en-US" smtClean="0"/>
              <a:t>39</a:t>
            </a:fld>
            <a:endParaRPr lang="en-US"/>
          </a:p>
        </p:txBody>
      </p:sp>
    </p:spTree>
    <p:extLst>
      <p:ext uri="{BB962C8B-B14F-4D97-AF65-F5344CB8AC3E}">
        <p14:creationId xmlns:p14="http://schemas.microsoft.com/office/powerpoint/2010/main" val="188572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 FQA metrics</a:t>
            </a:r>
          </a:p>
          <a:p>
            <a:endParaRPr lang="en-US" dirty="0" smtClean="0"/>
          </a:p>
          <a:p>
            <a:r>
              <a:rPr lang="en-US" baseline="0" dirty="0" smtClean="0"/>
              <a:t>Using the </a:t>
            </a:r>
            <a:r>
              <a:rPr lang="en-US" dirty="0" smtClean="0"/>
              <a:t>C-values from the species at a site to measure its</a:t>
            </a:r>
            <a:r>
              <a:rPr lang="en-US" baseline="0" dirty="0" smtClean="0"/>
              <a:t> Floristic Quality</a:t>
            </a:r>
          </a:p>
          <a:p>
            <a:endParaRPr lang="en-US" baseline="0" dirty="0" smtClean="0"/>
          </a:p>
          <a:p>
            <a:r>
              <a:rPr lang="en-US" baseline="0" dirty="0" smtClean="0"/>
              <a:t>Notice that Mean C is the average and that FQI incorporates species richness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Displayed values represent pretty good scores</a:t>
            </a:r>
          </a:p>
        </p:txBody>
      </p:sp>
      <p:sp>
        <p:nvSpPr>
          <p:cNvPr id="4" name="Slide Number Placeholder 3"/>
          <p:cNvSpPr>
            <a:spLocks noGrp="1"/>
          </p:cNvSpPr>
          <p:nvPr>
            <p:ph type="sldNum" sz="quarter" idx="10"/>
          </p:nvPr>
        </p:nvSpPr>
        <p:spPr/>
        <p:txBody>
          <a:bodyPr/>
          <a:lstStyle/>
          <a:p>
            <a:fld id="{8B05910C-9C54-4BEF-AA31-9D356F38F517}" type="slidenum">
              <a:rPr lang="en-US" smtClean="0"/>
              <a:pPr/>
              <a:t>4</a:t>
            </a:fld>
            <a:endParaRPr lang="en-US"/>
          </a:p>
        </p:txBody>
      </p:sp>
    </p:spTree>
    <p:extLst>
      <p:ext uri="{BB962C8B-B14F-4D97-AF65-F5344CB8AC3E}">
        <p14:creationId xmlns:p14="http://schemas.microsoft.com/office/powerpoint/2010/main" val="1887876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aseline="0" dirty="0" smtClean="0"/>
              <a:t>As with the law of specie richness in ECOLOGY, are FQA by latitude effects ecological laws?</a:t>
            </a:r>
            <a:endParaRPr lang="en-US" dirty="0" smtClean="0"/>
          </a:p>
          <a:p>
            <a:endParaRPr lang="en-US" dirty="0" smtClean="0"/>
          </a:p>
          <a:p>
            <a:r>
              <a:rPr lang="en-US" dirty="0" smtClean="0"/>
              <a:t>States as big as south and north </a:t>
            </a:r>
            <a:r>
              <a:rPr lang="en-US" dirty="0" err="1" smtClean="0"/>
              <a:t>dakota</a:t>
            </a:r>
            <a:r>
              <a:rPr lang="en-US" dirty="0" smtClean="0"/>
              <a:t>  </a:t>
            </a:r>
            <a:r>
              <a:rPr lang="en-US" dirty="0" err="1" smtClean="0"/>
              <a:t>florida</a:t>
            </a:r>
            <a:r>
              <a:rPr lang="en-US" dirty="0" smtClean="0"/>
              <a:t> Illinois must be comparable from north to</a:t>
            </a:r>
            <a:r>
              <a:rPr lang="en-US" baseline="0" dirty="0" smtClean="0"/>
              <a:t> south– a problem?</a:t>
            </a:r>
            <a:endParaRPr lang="en-US" dirty="0" smtClean="0"/>
          </a:p>
          <a:p>
            <a:endParaRPr 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D56C03-1D7B-491E-B9D4-B0FB9265A440}" type="slidenum">
              <a:rPr lang="en-US">
                <a:latin typeface="Calibri" panose="020F0502020204030204" pitchFamily="34" charset="0"/>
              </a:rPr>
              <a:pPr eaLnBrk="1" hangingPunct="1"/>
              <a:t>40</a:t>
            </a:fld>
            <a:endParaRPr lang="en-US">
              <a:latin typeface="Calibri" panose="020F0502020204030204" pitchFamily="34" charset="0"/>
            </a:endParaRPr>
          </a:p>
        </p:txBody>
      </p:sp>
    </p:spTree>
    <p:extLst>
      <p:ext uri="{BB962C8B-B14F-4D97-AF65-F5344CB8AC3E}">
        <p14:creationId xmlns:p14="http://schemas.microsoft.com/office/powerpoint/2010/main" val="2040025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Yet another artifact</a:t>
            </a:r>
            <a:r>
              <a:rPr lang="en-US" baseline="0" dirty="0" smtClean="0"/>
              <a:t> of human disturbance legacies as opposed to inherent characteristics of FQA scores?</a:t>
            </a:r>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41</a:t>
            </a:fld>
            <a:endParaRPr lang="en-US"/>
          </a:p>
        </p:txBody>
      </p:sp>
    </p:spTree>
    <p:extLst>
      <p:ext uri="{BB962C8B-B14F-4D97-AF65-F5344CB8AC3E}">
        <p14:creationId xmlns:p14="http://schemas.microsoft.com/office/powerpoint/2010/main" val="21777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Anytime scores are compared across habitat types users must be aware that they could potentially</a:t>
            </a:r>
            <a:r>
              <a:rPr lang="en-US" sz="1200" b="1" i="1" kern="1200" baseline="0" dirty="0" smtClean="0">
                <a:solidFill>
                  <a:schemeClr val="tx1"/>
                </a:solidFill>
                <a:effectLst/>
                <a:latin typeface="+mn-lt"/>
                <a:ea typeface="+mn-ea"/>
                <a:cs typeface="+mn-cs"/>
              </a:rPr>
              <a:t> be confounded</a:t>
            </a:r>
          </a:p>
          <a:p>
            <a:r>
              <a:rPr lang="en-US" sz="1200" b="1" i="1" kern="1200" baseline="0" dirty="0" smtClean="0">
                <a:solidFill>
                  <a:schemeClr val="tx1"/>
                </a:solidFill>
                <a:effectLst/>
                <a:latin typeface="+mn-lt"/>
                <a:ea typeface="+mn-ea"/>
                <a:cs typeface="+mn-cs"/>
              </a:rPr>
              <a:t>What does confounded mean?  Rather than reflecting biological degradation, conservation value, etc. FQA values could partially be reflecting different habitat types/regions of the sites. Think about someone like TNC over or undervaluing certain habitat types, or a study on management or invasive species attributing results to study treatments rather than simply habitat type bias, or a law that applies a FQI threshold of 20 to any site equally.</a:t>
            </a:r>
            <a:endParaRPr lang="en-US" sz="1200" b="1" i="1"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Where, for example, differences in site scores could be attributable to a habitat-type’s inherent ecological setting rather than its conservation value and anthropogenic degradation levels. </a:t>
            </a:r>
          </a:p>
        </p:txBody>
      </p:sp>
      <p:sp>
        <p:nvSpPr>
          <p:cNvPr id="4" name="Slide Number Placeholder 3"/>
          <p:cNvSpPr>
            <a:spLocks noGrp="1"/>
          </p:cNvSpPr>
          <p:nvPr>
            <p:ph type="sldNum" sz="quarter" idx="10"/>
          </p:nvPr>
        </p:nvSpPr>
        <p:spPr/>
        <p:txBody>
          <a:bodyPr/>
          <a:lstStyle/>
          <a:p>
            <a:fld id="{C7F6CF31-8311-4661-B4F4-B36E4CCE8A52}" type="slidenum">
              <a:rPr lang="en-US" smtClean="0"/>
              <a:t>42</a:t>
            </a:fld>
            <a:endParaRPr lang="en-US"/>
          </a:p>
        </p:txBody>
      </p:sp>
    </p:spTree>
    <p:extLst>
      <p:ext uri="{BB962C8B-B14F-4D97-AF65-F5344CB8AC3E}">
        <p14:creationId xmlns:p14="http://schemas.microsoft.com/office/powerpoint/2010/main" val="204897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final thing to think about when comparing scores with one another</a:t>
            </a:r>
          </a:p>
          <a:p>
            <a:endParaRPr lang="en-US" dirty="0" smtClean="0"/>
          </a:p>
          <a:p>
            <a:r>
              <a:rPr lang="en-US" dirty="0" smtClean="0"/>
              <a:t>Time (or more specifically the age of the site)</a:t>
            </a:r>
            <a:endParaRPr lang="en-US" dirty="0"/>
          </a:p>
        </p:txBody>
      </p:sp>
      <p:sp>
        <p:nvSpPr>
          <p:cNvPr id="4" name="Slide Number Placeholder 3"/>
          <p:cNvSpPr>
            <a:spLocks noGrp="1"/>
          </p:cNvSpPr>
          <p:nvPr>
            <p:ph type="sldNum" sz="quarter" idx="10"/>
          </p:nvPr>
        </p:nvSpPr>
        <p:spPr/>
        <p:txBody>
          <a:bodyPr/>
          <a:lstStyle/>
          <a:p>
            <a:fld id="{8B05910C-9C54-4BEF-AA31-9D356F38F517}" type="slidenum">
              <a:rPr lang="en-US" smtClean="0"/>
              <a:pPr/>
              <a:t>43</a:t>
            </a:fld>
            <a:endParaRPr lang="en-US"/>
          </a:p>
        </p:txBody>
      </p:sp>
    </p:spTree>
    <p:extLst>
      <p:ext uri="{BB962C8B-B14F-4D97-AF65-F5344CB8AC3E}">
        <p14:creationId xmlns:p14="http://schemas.microsoft.com/office/powerpoint/2010/main" val="1129519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the question </a:t>
            </a:r>
            <a:r>
              <a:rPr lang="en-US" sz="1200" dirty="0" smtClean="0">
                <a:solidFill>
                  <a:schemeClr val="bg1"/>
                </a:solidFill>
              </a:rPr>
              <a:t>All</a:t>
            </a:r>
            <a:r>
              <a:rPr lang="en-US" sz="1200" baseline="0" dirty="0" smtClean="0">
                <a:solidFill>
                  <a:schemeClr val="bg1"/>
                </a:solidFill>
              </a:rPr>
              <a:t> else being equal– how predictable do FQA scores increase over time?</a:t>
            </a:r>
            <a:endParaRPr lang="en-US" dirty="0" smtClean="0"/>
          </a:p>
        </p:txBody>
      </p:sp>
      <p:sp>
        <p:nvSpPr>
          <p:cNvPr id="4" name="Slide Number Placeholder 3"/>
          <p:cNvSpPr>
            <a:spLocks noGrp="1"/>
          </p:cNvSpPr>
          <p:nvPr>
            <p:ph type="sldNum" sz="quarter" idx="10"/>
          </p:nvPr>
        </p:nvSpPr>
        <p:spPr/>
        <p:txBody>
          <a:bodyPr/>
          <a:lstStyle/>
          <a:p>
            <a:fld id="{8B05910C-9C54-4BEF-AA31-9D356F38F517}" type="slidenum">
              <a:rPr lang="en-US" smtClean="0"/>
              <a:pPr/>
              <a:t>44</a:t>
            </a:fld>
            <a:endParaRPr lang="en-US"/>
          </a:p>
        </p:txBody>
      </p:sp>
    </p:spTree>
    <p:extLst>
      <p:ext uri="{BB962C8B-B14F-4D97-AF65-F5344CB8AC3E}">
        <p14:creationId xmlns:p14="http://schemas.microsoft.com/office/powerpoint/2010/main" val="42039187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solidFill>
                  <a:schemeClr val="bg1"/>
                </a:solidFill>
              </a:rPr>
              <a:t>All</a:t>
            </a:r>
            <a:r>
              <a:rPr lang="en-US" sz="2400" baseline="0" dirty="0" smtClean="0">
                <a:solidFill>
                  <a:schemeClr val="bg1"/>
                </a:solidFill>
              </a:rPr>
              <a:t> else being equal– FQA scores are very predictable over time– all the fields did the same thing– despite having different species in them</a:t>
            </a:r>
            <a:endParaRPr lang="en-US" sz="2400" dirty="0" smtClean="0">
              <a:solidFill>
                <a:schemeClr val="bg1"/>
              </a:solidFill>
            </a:endParaRPr>
          </a:p>
        </p:txBody>
      </p:sp>
      <p:sp>
        <p:nvSpPr>
          <p:cNvPr id="4" name="Slide Number Placeholder 3"/>
          <p:cNvSpPr>
            <a:spLocks noGrp="1"/>
          </p:cNvSpPr>
          <p:nvPr>
            <p:ph type="sldNum" sz="quarter" idx="10"/>
          </p:nvPr>
        </p:nvSpPr>
        <p:spPr/>
        <p:txBody>
          <a:bodyPr/>
          <a:lstStyle/>
          <a:p>
            <a:fld id="{C7F6CF31-8311-4661-B4F4-B36E4CCE8A52}" type="slidenum">
              <a:rPr lang="en-US" smtClean="0"/>
              <a:t>45</a:t>
            </a:fld>
            <a:endParaRPr lang="en-US"/>
          </a:p>
        </p:txBody>
      </p:sp>
    </p:spTree>
    <p:extLst>
      <p:ext uri="{BB962C8B-B14F-4D97-AF65-F5344CB8AC3E}">
        <p14:creationId xmlns:p14="http://schemas.microsoft.com/office/powerpoint/2010/main" val="1101594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complex relationship with site age (time since human</a:t>
            </a:r>
            <a:r>
              <a:rPr lang="en-US" baseline="0" dirty="0" smtClean="0"/>
              <a:t> disturbance) that seems to generally increase, but is curvilinear even if its pretty consistent and predictable</a:t>
            </a:r>
          </a:p>
          <a:p>
            <a:endParaRPr lang="en-US" baseline="0" dirty="0" smtClean="0"/>
          </a:p>
          <a:p>
            <a:r>
              <a:rPr lang="en-US" baseline="0" dirty="0" smtClean="0"/>
              <a:t>Probably shouldn’t define Floristic Quality in simple succession terms</a:t>
            </a:r>
          </a:p>
          <a:p>
            <a:pPr lvl="1"/>
            <a:r>
              <a:rPr lang="en-US" sz="2800" dirty="0" smtClean="0">
                <a:solidFill>
                  <a:schemeClr val="bg1"/>
                </a:solidFill>
              </a:rPr>
              <a:t>“mature”</a:t>
            </a:r>
          </a:p>
          <a:p>
            <a:pPr lvl="1"/>
            <a:r>
              <a:rPr lang="en-US" sz="2800" dirty="0" smtClean="0">
                <a:solidFill>
                  <a:schemeClr val="bg1"/>
                </a:solidFill>
              </a:rPr>
              <a:t>“late-successional”</a:t>
            </a:r>
          </a:p>
          <a:p>
            <a:pPr lvl="1"/>
            <a:r>
              <a:rPr lang="en-US" sz="2800" dirty="0" smtClean="0">
                <a:solidFill>
                  <a:schemeClr val="bg1"/>
                </a:solidFill>
              </a:rPr>
              <a:t>“climax”</a:t>
            </a:r>
          </a:p>
          <a:p>
            <a:pPr lvl="1"/>
            <a:r>
              <a:rPr lang="en-US" sz="2800" dirty="0" smtClean="0">
                <a:solidFill>
                  <a:schemeClr val="bg1"/>
                </a:solidFill>
              </a:rPr>
              <a:t>“successionally-stable”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05910C-9C54-4BEF-AA31-9D356F38F51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358685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Species Richness in forests</a:t>
            </a:r>
            <a:r>
              <a:rPr lang="en-US" baseline="0" dirty="0" smtClean="0"/>
              <a:t> has received </a:t>
            </a:r>
            <a:r>
              <a:rPr lang="en-US" dirty="0" smtClean="0"/>
              <a:t>lots of study and data</a:t>
            </a:r>
          </a:p>
          <a:p>
            <a:endParaRPr lang="en-US" dirty="0" smtClean="0"/>
          </a:p>
          <a:p>
            <a:r>
              <a:rPr lang="en-US" dirty="0" smtClean="0"/>
              <a:t>This</a:t>
            </a:r>
            <a:r>
              <a:rPr lang="en-US" baseline="0" dirty="0" smtClean="0"/>
              <a:t> needs to be done for FQA in o</a:t>
            </a:r>
            <a:r>
              <a:rPr lang="en-US" dirty="0" smtClean="0"/>
              <a:t>ther habitats and over longer timeframes</a:t>
            </a:r>
          </a:p>
        </p:txBody>
      </p:sp>
      <p:sp>
        <p:nvSpPr>
          <p:cNvPr id="4" name="Slide Number Placeholder 3"/>
          <p:cNvSpPr>
            <a:spLocks noGrp="1"/>
          </p:cNvSpPr>
          <p:nvPr>
            <p:ph type="sldNum" sz="quarter" idx="5"/>
          </p:nvPr>
        </p:nvSpPr>
        <p:spPr/>
        <p:txBody>
          <a:bodyPr/>
          <a:lstStyle/>
          <a:p>
            <a:pPr>
              <a:defRPr/>
            </a:pPr>
            <a:fld id="{E060713F-6748-4F25-8C83-E4D3C9C6F3C4}" type="slidenum">
              <a:rPr lang="en-US" smtClean="0"/>
              <a:pPr>
                <a:defRPr/>
              </a:pPr>
              <a:t>47</a:t>
            </a:fld>
            <a:endParaRPr lang="en-US"/>
          </a:p>
        </p:txBody>
      </p:sp>
    </p:spTree>
    <p:extLst>
      <p:ext uri="{BB962C8B-B14F-4D97-AF65-F5344CB8AC3E}">
        <p14:creationId xmlns:p14="http://schemas.microsoft.com/office/powerpoint/2010/main" val="3466263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FQA is extremely powerful and useful</a:t>
            </a:r>
          </a:p>
          <a:p>
            <a:endParaRPr lang="en-US" dirty="0" smtClean="0"/>
          </a:p>
          <a:p>
            <a:r>
              <a:rPr lang="en-US" dirty="0" smtClean="0"/>
              <a:t>The top </a:t>
            </a:r>
            <a:r>
              <a:rPr lang="en-US" baseline="0" dirty="0" smtClean="0"/>
              <a:t>mistakes I see by FQA users and in published literature</a:t>
            </a:r>
            <a:endParaRPr lang="en-US" dirty="0" smtClean="0"/>
          </a:p>
          <a:p>
            <a:endParaRPr lang="en-US" dirty="0" smtClean="0"/>
          </a:p>
          <a:p>
            <a:r>
              <a:rPr lang="en-US" dirty="0" smtClean="0"/>
              <a:t>A</a:t>
            </a:r>
            <a:r>
              <a:rPr lang="en-US" baseline="0" dirty="0" smtClean="0"/>
              <a:t> lot of this is just basic vegetation or sampling stuff that should be thought about with any plant/vegetation ecology study</a:t>
            </a:r>
            <a:endParaRPr lang="en-US" dirty="0" smtClean="0"/>
          </a:p>
        </p:txBody>
      </p:sp>
      <p:sp>
        <p:nvSpPr>
          <p:cNvPr id="4" name="Slide Number Placeholder 3"/>
          <p:cNvSpPr>
            <a:spLocks noGrp="1"/>
          </p:cNvSpPr>
          <p:nvPr>
            <p:ph type="sldNum" sz="quarter" idx="10"/>
          </p:nvPr>
        </p:nvSpPr>
        <p:spPr/>
        <p:txBody>
          <a:bodyPr/>
          <a:lstStyle/>
          <a:p>
            <a:fld id="{BF50C0DA-CE79-4453-B76B-DF9E95F27B1E}" type="slidenum">
              <a:rPr lang="en-US" smtClean="0"/>
              <a:t>50</a:t>
            </a:fld>
            <a:endParaRPr lang="en-US"/>
          </a:p>
        </p:txBody>
      </p:sp>
    </p:spTree>
    <p:extLst>
      <p:ext uri="{BB962C8B-B14F-4D97-AF65-F5344CB8AC3E}">
        <p14:creationId xmlns:p14="http://schemas.microsoft.com/office/powerpoint/2010/main" val="99905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51</a:t>
            </a:fld>
            <a:endParaRPr lang="en-US"/>
          </a:p>
        </p:txBody>
      </p:sp>
    </p:spTree>
    <p:extLst>
      <p:ext uri="{BB962C8B-B14F-4D97-AF65-F5344CB8AC3E}">
        <p14:creationId xmlns:p14="http://schemas.microsoft.com/office/powerpoint/2010/main" val="517762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Make a plant species list &amp; generate 2 simple FQA metric values</a:t>
            </a:r>
          </a:p>
          <a:p>
            <a:endParaRPr lang="en-US" baseline="0" dirty="0" smtClean="0"/>
          </a:p>
          <a:p>
            <a:r>
              <a:rPr lang="en-US" baseline="0" dirty="0" smtClean="0"/>
              <a:t>With these values you can instantly rank/measure/quantify a site’s Floristic Quality </a:t>
            </a:r>
          </a:p>
          <a:p>
            <a:endParaRPr lang="en-US" baseline="0" dirty="0" smtClean="0"/>
          </a:p>
          <a:p>
            <a:r>
              <a:rPr lang="en-US" baseline="0" dirty="0" smtClean="0"/>
              <a:t>Remember that Floristic Quality is SOLELY determined by the Human Disturbance legacy of the site --&gt; which leads to biological degradation (elimination Conservative species) = because high Floristic Quality habitats are very rare, a site’s FQA values</a:t>
            </a:r>
            <a:r>
              <a:rPr lang="en-US" baseline="0" dirty="0" smtClean="0">
                <a:sym typeface="Wingdings" panose="05000000000000000000" pitchFamily="2" charset="2"/>
              </a:rPr>
              <a:t> may also be used as a </a:t>
            </a:r>
            <a:r>
              <a:rPr lang="en-US" baseline="0" dirty="0" smtClean="0"/>
              <a:t>proxy for its relative conservation value in a region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05910C-9C54-4BEF-AA31-9D356F38F517}" type="slidenum">
              <a:rPr lang="en-US" smtClean="0"/>
              <a:pPr/>
              <a:t>5</a:t>
            </a:fld>
            <a:endParaRPr lang="en-US"/>
          </a:p>
        </p:txBody>
      </p:sp>
    </p:spTree>
    <p:extLst>
      <p:ext uri="{BB962C8B-B14F-4D97-AF65-F5344CB8AC3E}">
        <p14:creationId xmlns:p14="http://schemas.microsoft.com/office/powerpoint/2010/main" val="2067247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0AEFFC-7E2D-4BF3-9305-0676C3974ECB}" type="slidenum">
              <a:rPr lang="en-US" smtClean="0"/>
              <a:t>52</a:t>
            </a:fld>
            <a:endParaRPr lang="en-US"/>
          </a:p>
        </p:txBody>
      </p:sp>
    </p:spTree>
    <p:extLst>
      <p:ext uri="{BB962C8B-B14F-4D97-AF65-F5344CB8AC3E}">
        <p14:creationId xmlns:p14="http://schemas.microsoft.com/office/powerpoint/2010/main" val="2861258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53</a:t>
            </a:fld>
            <a:endParaRPr lang="en-US"/>
          </a:p>
        </p:txBody>
      </p:sp>
    </p:spTree>
    <p:extLst>
      <p:ext uri="{BB962C8B-B14F-4D97-AF65-F5344CB8AC3E}">
        <p14:creationId xmlns:p14="http://schemas.microsoft.com/office/powerpoint/2010/main" val="2609426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States/Regions</a:t>
            </a:r>
            <a:r>
              <a:rPr lang="en-US" baseline="0" dirty="0" smtClean="0"/>
              <a:t> with </a:t>
            </a:r>
            <a:r>
              <a:rPr lang="en-US" i="1" baseline="0" dirty="0" smtClean="0"/>
              <a:t>C</a:t>
            </a:r>
            <a:r>
              <a:rPr lang="en-US" baseline="0" dirty="0" smtClean="0"/>
              <a:t>-values assigned to their all or part of their floras</a:t>
            </a:r>
            <a:endParaRPr lang="en-US" dirty="0" smtClean="0"/>
          </a:p>
          <a:p>
            <a:endParaRPr lang="en-US" dirty="0" smtClean="0"/>
          </a:p>
          <a:p>
            <a:r>
              <a:rPr lang="en-US" dirty="0" smtClean="0"/>
              <a:t>Recent Update:</a:t>
            </a:r>
            <a:r>
              <a:rPr lang="en-US" baseline="0" dirty="0" smtClean="0"/>
              <a:t> </a:t>
            </a:r>
            <a:r>
              <a:rPr lang="en-US" dirty="0" smtClean="0"/>
              <a:t>Southeast U.S. from the Atlantic to the Mississippi</a:t>
            </a:r>
            <a:r>
              <a:rPr lang="en-US" baseline="0" dirty="0" smtClean="0"/>
              <a:t> River</a:t>
            </a:r>
            <a:r>
              <a:rPr lang="en-US" dirty="0" smtClean="0"/>
              <a:t> is now covered</a:t>
            </a:r>
          </a:p>
          <a:p>
            <a:endParaRPr lang="en-US" dirty="0" smtClean="0"/>
          </a:p>
          <a:p>
            <a:r>
              <a:rPr lang="en-US" dirty="0" smtClean="0"/>
              <a:t>Including</a:t>
            </a:r>
            <a:r>
              <a:rPr lang="en-US" baseline="0" dirty="0" smtClean="0"/>
              <a:t> areas of China, Italy, and Pakistan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Needing only a plant species list, FQA’s simplicity and ability to measure so much information with a single measure, </a:t>
            </a:r>
            <a:r>
              <a:rPr lang="en-US" baseline="0" dirty="0" smtClean="0"/>
              <a:t>Along with rise in geographic coverage shown here has led to a meteoric rise in numbers and types of uses of FQA</a:t>
            </a:r>
          </a:p>
        </p:txBody>
      </p:sp>
      <p:sp>
        <p:nvSpPr>
          <p:cNvPr id="4" name="Slide Number Placeholder 3"/>
          <p:cNvSpPr>
            <a:spLocks noGrp="1"/>
          </p:cNvSpPr>
          <p:nvPr>
            <p:ph type="sldNum" sz="quarter" idx="10"/>
          </p:nvPr>
        </p:nvSpPr>
        <p:spPr/>
        <p:txBody>
          <a:bodyPr/>
          <a:lstStyle/>
          <a:p>
            <a:fld id="{C7F6CF31-8311-4661-B4F4-B36E4CCE8A52}" type="slidenum">
              <a:rPr lang="en-US" smtClean="0"/>
              <a:t>6</a:t>
            </a:fld>
            <a:endParaRPr lang="en-US"/>
          </a:p>
        </p:txBody>
      </p:sp>
    </p:spTree>
    <p:extLst>
      <p:ext uri="{BB962C8B-B14F-4D97-AF65-F5344CB8AC3E}">
        <p14:creationId xmlns:p14="http://schemas.microsoft.com/office/powerpoint/2010/main" val="102001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nSpc>
                <a:spcPct val="90000"/>
              </a:lnSpc>
            </a:pPr>
            <a:r>
              <a:rPr lang="en-US" u="sng" dirty="0" smtClean="0"/>
              <a:t>Identify natural areas</a:t>
            </a:r>
          </a:p>
          <a:p>
            <a:pPr>
              <a:lnSpc>
                <a:spcPct val="90000"/>
              </a:lnSpc>
            </a:pPr>
            <a:r>
              <a:rPr lang="en-US" dirty="0" smtClean="0"/>
              <a:t>Created as an applied conservation metric whose initial use</a:t>
            </a:r>
            <a:r>
              <a:rPr lang="en-US" baseline="0" dirty="0" smtClean="0"/>
              <a:t> was </a:t>
            </a:r>
            <a:r>
              <a:rPr lang="en-US" dirty="0" smtClean="0"/>
              <a:t>for a quick</a:t>
            </a:r>
            <a:r>
              <a:rPr lang="en-US" baseline="0" dirty="0" smtClean="0"/>
              <a:t> objective way to determine an areas</a:t>
            </a:r>
            <a:r>
              <a:rPr lang="en-US" dirty="0" smtClean="0"/>
              <a:t> natural quality and</a:t>
            </a:r>
            <a:r>
              <a:rPr lang="en-US" baseline="0" dirty="0" smtClean="0"/>
              <a:t> value.</a:t>
            </a:r>
            <a:endParaRPr lang="en-US" dirty="0" smtClean="0"/>
          </a:p>
          <a:p>
            <a:pPr>
              <a:lnSpc>
                <a:spcPct val="90000"/>
              </a:lnSpc>
            </a:pPr>
            <a:r>
              <a:rPr lang="en-US" dirty="0" smtClean="0"/>
              <a:t>Designation of nature preserves by the state, counties </a:t>
            </a:r>
            <a:r>
              <a:rPr lang="en-US" dirty="0" err="1" smtClean="0"/>
              <a:t>etc</a:t>
            </a:r>
            <a:r>
              <a:rPr lang="en-US" dirty="0" smtClean="0"/>
              <a:t> – numbers often go right into the formal/legal nomination document and are use as evidence</a:t>
            </a:r>
          </a:p>
          <a:p>
            <a:pPr>
              <a:lnSpc>
                <a:spcPct val="90000"/>
              </a:lnSpc>
            </a:pPr>
            <a:r>
              <a:rPr lang="en-US" dirty="0" smtClean="0"/>
              <a:t>TNC</a:t>
            </a:r>
            <a:r>
              <a:rPr lang="en-US" baseline="0" dirty="0" smtClean="0"/>
              <a:t> and others use to assess </a:t>
            </a:r>
            <a:r>
              <a:rPr lang="en-US" dirty="0" smtClean="0"/>
              <a:t>habitat parcels they are interested in protecting</a:t>
            </a:r>
          </a:p>
          <a:p>
            <a:pPr>
              <a:lnSpc>
                <a:spcPct val="90000"/>
              </a:lnSpc>
            </a:pPr>
            <a:endParaRPr lang="en-US" dirty="0" smtClean="0"/>
          </a:p>
          <a:p>
            <a:pPr>
              <a:lnSpc>
                <a:spcPct val="90000"/>
              </a:lnSpc>
            </a:pPr>
            <a:r>
              <a:rPr lang="en-US" u="sng" dirty="0" smtClean="0"/>
              <a:t>Management</a:t>
            </a:r>
          </a:p>
          <a:p>
            <a:pPr>
              <a:lnSpc>
                <a:spcPct val="90000"/>
              </a:lnSpc>
            </a:pPr>
            <a:r>
              <a:rPr lang="en-US" dirty="0" smtClean="0"/>
              <a:t>Tracking and test for effects</a:t>
            </a:r>
            <a:r>
              <a:rPr lang="en-US" baseline="0" dirty="0" smtClean="0"/>
              <a:t> of </a:t>
            </a:r>
            <a:r>
              <a:rPr lang="en-US" dirty="0" smtClean="0"/>
              <a:t>Management &amp; Restoration over time</a:t>
            </a:r>
          </a:p>
          <a:p>
            <a:pPr>
              <a:lnSpc>
                <a:spcPct val="90000"/>
              </a:lnSpc>
            </a:pPr>
            <a:r>
              <a:rPr lang="en-US" dirty="0" smtClean="0"/>
              <a:t>Fire--</a:t>
            </a:r>
            <a:r>
              <a:rPr lang="en-US" baseline="0" dirty="0" smtClean="0"/>
              <a:t>  Seed sowing– hydrology-- deer </a:t>
            </a:r>
            <a:r>
              <a:rPr lang="en-US" baseline="0" dirty="0" err="1" smtClean="0"/>
              <a:t>exclosures</a:t>
            </a:r>
            <a:r>
              <a:rPr lang="en-US" baseline="0" dirty="0" smtClean="0"/>
              <a:t>– grazing-- exotic species, </a:t>
            </a:r>
            <a:r>
              <a:rPr lang="en-US" baseline="0" dirty="0" err="1" smtClean="0"/>
              <a:t>etc</a:t>
            </a:r>
            <a:endParaRPr lang="en-US" baseline="0" dirty="0" smtClean="0"/>
          </a:p>
          <a:p>
            <a:pPr>
              <a:lnSpc>
                <a:spcPct val="90000"/>
              </a:lnSpc>
            </a:pPr>
            <a:endParaRPr lang="en-US" baseline="0" dirty="0" smtClean="0"/>
          </a:p>
          <a:p>
            <a:pPr>
              <a:lnSpc>
                <a:spcPct val="90000"/>
              </a:lnSpc>
            </a:pPr>
            <a:r>
              <a:rPr lang="en-US" u="sng" baseline="0" dirty="0" smtClean="0"/>
              <a:t>Regulatory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unquenchable desire by policy makers, politicians, agencies, non-scientists for simple single metrics has meant that it is picked up for regulatory and government agencies often legally codified. These are now some of the uses with the most important implications over the most acres.</a:t>
            </a:r>
            <a:endParaRPr lang="en-US" dirty="0" smtClean="0"/>
          </a:p>
          <a:p>
            <a:pPr>
              <a:lnSpc>
                <a:spcPct val="90000"/>
              </a:lnSpc>
            </a:pPr>
            <a:endParaRPr lang="en-US" dirty="0" smtClean="0"/>
          </a:p>
          <a:p>
            <a:pPr>
              <a:lnSpc>
                <a:spcPct val="90000"/>
              </a:lnSpc>
            </a:pPr>
            <a:r>
              <a:rPr lang="en-US" u="sng" dirty="0" smtClean="0"/>
              <a:t>Conservation &amp; Ecology Research</a:t>
            </a:r>
          </a:p>
          <a:p>
            <a:r>
              <a:rPr lang="en-US" sz="1200" kern="1200" dirty="0" smtClean="0">
                <a:solidFill>
                  <a:schemeClr val="tx1"/>
                </a:solidFill>
                <a:effectLst/>
                <a:latin typeface="+mn-lt"/>
                <a:ea typeface="+mn-ea"/>
                <a:cs typeface="+mn-cs"/>
              </a:rPr>
              <a:t>Large</a:t>
            </a:r>
            <a:r>
              <a:rPr lang="en-US" sz="1200" kern="1200" baseline="0" dirty="0" smtClean="0">
                <a:solidFill>
                  <a:schemeClr val="tx1"/>
                </a:solidFill>
                <a:effectLst/>
                <a:latin typeface="+mn-lt"/>
                <a:ea typeface="+mn-ea"/>
                <a:cs typeface="+mn-cs"/>
              </a:rPr>
              <a:t> scale multi habitat analyses of </a:t>
            </a:r>
            <a:r>
              <a:rPr lang="en-US" sz="1200" kern="1200" dirty="0" smtClean="0">
                <a:solidFill>
                  <a:schemeClr val="tx1"/>
                </a:solidFill>
                <a:effectLst/>
                <a:latin typeface="+mn-lt"/>
                <a:ea typeface="+mn-ea"/>
                <a:cs typeface="+mn-cs"/>
              </a:rPr>
              <a:t>determine the biological effects of exotic species invasion,</a:t>
            </a:r>
          </a:p>
          <a:p>
            <a:r>
              <a:rPr lang="en-US" sz="1200" kern="1200" dirty="0" smtClean="0">
                <a:solidFill>
                  <a:schemeClr val="tx1"/>
                </a:solidFill>
                <a:effectLst/>
                <a:latin typeface="+mn-lt"/>
                <a:ea typeface="+mn-ea"/>
                <a:cs typeface="+mn-cs"/>
              </a:rPr>
              <a:t> landscape ecology questions (e.g., </a:t>
            </a:r>
            <a:r>
              <a:rPr lang="en-US" sz="1200" u="none" strike="noStrike" kern="1200" dirty="0" smtClean="0">
                <a:solidFill>
                  <a:schemeClr val="tx1"/>
                </a:solidFill>
                <a:effectLst/>
                <a:latin typeface="+mn-lt"/>
                <a:ea typeface="+mn-ea"/>
                <a:cs typeface="+mn-cs"/>
                <a:hlinkClick r:id="rId3" action="ppaction://hlinkfile" tooltip="Lopez, 2002 #50"/>
              </a:rPr>
              <a:t>Lopez &amp; </a:t>
            </a:r>
            <a:r>
              <a:rPr lang="en-US" sz="1200" u="none" strike="noStrike" kern="1200" dirty="0" err="1" smtClean="0">
                <a:solidFill>
                  <a:schemeClr val="tx1"/>
                </a:solidFill>
                <a:effectLst/>
                <a:latin typeface="+mn-lt"/>
                <a:ea typeface="+mn-ea"/>
                <a:cs typeface="+mn-cs"/>
                <a:hlinkClick r:id="rId3" action="ppaction://hlinkfile" tooltip="Lopez, 2002 #50"/>
              </a:rPr>
              <a:t>Fennessy</a:t>
            </a:r>
            <a:r>
              <a:rPr lang="en-US" sz="1200" u="none" strike="noStrike" kern="1200" dirty="0" smtClean="0">
                <a:solidFill>
                  <a:schemeClr val="tx1"/>
                </a:solidFill>
                <a:effectLst/>
                <a:latin typeface="+mn-lt"/>
                <a:ea typeface="+mn-ea"/>
                <a:cs typeface="+mn-cs"/>
                <a:hlinkClick r:id="rId3" action="ppaction://hlinkfile" tooltip="Lopez, 2002 #50"/>
              </a:rPr>
              <a:t> 2002</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4" action="ppaction://hlinkfile" tooltip="Cohen, 2004 #105"/>
              </a:rPr>
              <a:t>Cohen, </a:t>
            </a:r>
            <a:r>
              <a:rPr lang="en-US" sz="1200" u="none" strike="noStrike" kern="1200" dirty="0" err="1" smtClean="0">
                <a:solidFill>
                  <a:schemeClr val="tx1"/>
                </a:solidFill>
                <a:effectLst/>
                <a:latin typeface="+mn-lt"/>
                <a:ea typeface="+mn-ea"/>
                <a:cs typeface="+mn-cs"/>
                <a:hlinkClick r:id="rId4" action="ppaction://hlinkfile" tooltip="Cohen, 2004 #105"/>
              </a:rPr>
              <a:t>Carstenn</a:t>
            </a:r>
            <a:r>
              <a:rPr lang="en-US" sz="1200" u="none" strike="noStrike" kern="1200" dirty="0" smtClean="0">
                <a:solidFill>
                  <a:schemeClr val="tx1"/>
                </a:solidFill>
                <a:effectLst/>
                <a:latin typeface="+mn-lt"/>
                <a:ea typeface="+mn-ea"/>
                <a:cs typeface="+mn-cs"/>
                <a:hlinkClick r:id="rId4" action="ppaction://hlinkfile" tooltip="Cohen, 2004 #105"/>
              </a:rPr>
              <a:t> &amp; Lane 2004</a:t>
            </a:r>
            <a:r>
              <a:rPr lang="en-US" sz="1200" kern="1200" dirty="0" smtClean="0">
                <a:solidFill>
                  <a:schemeClr val="tx1"/>
                </a:solidFill>
                <a:effectLst/>
                <a:latin typeface="+mn-lt"/>
                <a:ea typeface="+mn-ea"/>
                <a:cs typeface="+mn-cs"/>
              </a:rPr>
              <a:t>; </a:t>
            </a:r>
            <a:r>
              <a:rPr lang="en-US" sz="1200" u="none" strike="noStrike" kern="1200" dirty="0" err="1" smtClean="0">
                <a:solidFill>
                  <a:schemeClr val="tx1"/>
                </a:solidFill>
                <a:effectLst/>
                <a:latin typeface="+mn-lt"/>
                <a:ea typeface="+mn-ea"/>
                <a:cs typeface="+mn-cs"/>
                <a:hlinkClick r:id="rId5" action="ppaction://hlinkfile" tooltip="Balcombe, 2005 #224"/>
              </a:rPr>
              <a:t>Balcombe</a:t>
            </a:r>
            <a:r>
              <a:rPr lang="en-US" sz="1200" i="1" u="none" strike="noStrike" kern="1200" dirty="0" smtClean="0">
                <a:solidFill>
                  <a:schemeClr val="tx1"/>
                </a:solidFill>
                <a:effectLst/>
                <a:latin typeface="+mn-lt"/>
                <a:ea typeface="+mn-ea"/>
                <a:cs typeface="+mn-cs"/>
                <a:hlinkClick r:id="rId5" action="ppaction://hlinkfile" tooltip="Balcombe, 2005 #224"/>
              </a:rPr>
              <a:t> et al.</a:t>
            </a:r>
            <a:r>
              <a:rPr lang="en-US" sz="1200" u="none" strike="noStrike" kern="1200" dirty="0" smtClean="0">
                <a:solidFill>
                  <a:schemeClr val="tx1"/>
                </a:solidFill>
                <a:effectLst/>
                <a:latin typeface="+mn-lt"/>
                <a:ea typeface="+mn-ea"/>
                <a:cs typeface="+mn-cs"/>
                <a:hlinkClick r:id="rId5" action="ppaction://hlinkfile" tooltip="Balcombe, 2005 #224"/>
              </a:rPr>
              <a:t> 2005</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6" action="ppaction://hlinkfile" tooltip="Matthews, 2005 #252"/>
              </a:rPr>
              <a:t>Matthews</a:t>
            </a:r>
            <a:r>
              <a:rPr lang="en-US" sz="1200" i="1" u="none" strike="noStrike" kern="1200" dirty="0" smtClean="0">
                <a:solidFill>
                  <a:schemeClr val="tx1"/>
                </a:solidFill>
                <a:effectLst/>
                <a:latin typeface="+mn-lt"/>
                <a:ea typeface="+mn-ea"/>
                <a:cs typeface="+mn-cs"/>
                <a:hlinkClick r:id="rId6" action="ppaction://hlinkfile" tooltip="Matthews, 2005 #252"/>
              </a:rPr>
              <a:t> et al.</a:t>
            </a:r>
            <a:r>
              <a:rPr lang="en-US" sz="1200" u="none" strike="noStrike" kern="1200" dirty="0" smtClean="0">
                <a:solidFill>
                  <a:schemeClr val="tx1"/>
                </a:solidFill>
                <a:effectLst/>
                <a:latin typeface="+mn-lt"/>
                <a:ea typeface="+mn-ea"/>
                <a:cs typeface="+mn-cs"/>
                <a:hlinkClick r:id="rId6" action="ppaction://hlinkfile" tooltip="Matthews, 2005 #252"/>
              </a:rPr>
              <a:t> 2005</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7" action="ppaction://hlinkfile" tooltip="Bowles, 2006 #225"/>
              </a:rPr>
              <a:t>Bowles &amp; Jones 2006</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8" action="ppaction://hlinkfile" tooltip="Jog, 2006 #112"/>
              </a:rPr>
              <a:t>Jog</a:t>
            </a:r>
            <a:r>
              <a:rPr lang="en-US" sz="1200" i="1" u="none" strike="noStrike" kern="1200" dirty="0" smtClean="0">
                <a:solidFill>
                  <a:schemeClr val="tx1"/>
                </a:solidFill>
                <a:effectLst/>
                <a:latin typeface="+mn-lt"/>
                <a:ea typeface="+mn-ea"/>
                <a:cs typeface="+mn-cs"/>
                <a:hlinkClick r:id="rId8" action="ppaction://hlinkfile" tooltip="Jog, 2006 #112"/>
              </a:rPr>
              <a:t> et al.</a:t>
            </a:r>
            <a:r>
              <a:rPr lang="en-US" sz="1200" u="none" strike="noStrike" kern="1200" dirty="0" smtClean="0">
                <a:solidFill>
                  <a:schemeClr val="tx1"/>
                </a:solidFill>
                <a:effectLst/>
                <a:latin typeface="+mn-lt"/>
                <a:ea typeface="+mn-ea"/>
                <a:cs typeface="+mn-cs"/>
                <a:hlinkClick r:id="rId8" action="ppaction://hlinkfile" tooltip="Jog, 2006 #112"/>
              </a:rPr>
              <a:t> 2006</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9" action="ppaction://hlinkfile" tooltip="Mack, 2006 #871"/>
              </a:rPr>
              <a:t>Mack 2006</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0" action="ppaction://hlinkfile" tooltip="Miller, 2006 #254"/>
              </a:rPr>
              <a:t>Miller &amp; </a:t>
            </a:r>
            <a:r>
              <a:rPr lang="en-US" sz="1200" u="none" strike="noStrike" kern="1200" dirty="0" err="1" smtClean="0">
                <a:solidFill>
                  <a:schemeClr val="tx1"/>
                </a:solidFill>
                <a:effectLst/>
                <a:latin typeface="+mn-lt"/>
                <a:ea typeface="+mn-ea"/>
                <a:cs typeface="+mn-cs"/>
                <a:hlinkClick r:id="rId10" action="ppaction://hlinkfile" tooltip="Miller, 2006 #254"/>
              </a:rPr>
              <a:t>Wardrop</a:t>
            </a:r>
            <a:r>
              <a:rPr lang="en-US" sz="1200" u="none" strike="noStrike" kern="1200" dirty="0" smtClean="0">
                <a:solidFill>
                  <a:schemeClr val="tx1"/>
                </a:solidFill>
                <a:effectLst/>
                <a:latin typeface="+mn-lt"/>
                <a:ea typeface="+mn-ea"/>
                <a:cs typeface="+mn-cs"/>
                <a:hlinkClick r:id="rId10" action="ppaction://hlinkfile" tooltip="Miller, 2006 #254"/>
              </a:rPr>
              <a:t> 2006</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1" action="ppaction://hlinkfile" tooltip="Miller, 2006 #867"/>
              </a:rPr>
              <a:t>Miller</a:t>
            </a:r>
            <a:r>
              <a:rPr lang="en-US" sz="1200" i="1" u="none" strike="noStrike" kern="1200" dirty="0" smtClean="0">
                <a:solidFill>
                  <a:schemeClr val="tx1"/>
                </a:solidFill>
                <a:effectLst/>
                <a:latin typeface="+mn-lt"/>
                <a:ea typeface="+mn-ea"/>
                <a:cs typeface="+mn-cs"/>
                <a:hlinkClick r:id="rId11" action="ppaction://hlinkfile" tooltip="Miller, 2006 #867"/>
              </a:rPr>
              <a:t> et al.</a:t>
            </a:r>
            <a:r>
              <a:rPr lang="en-US" sz="1200" u="none" strike="noStrike" kern="1200" dirty="0" smtClean="0">
                <a:solidFill>
                  <a:schemeClr val="tx1"/>
                </a:solidFill>
                <a:effectLst/>
                <a:latin typeface="+mn-lt"/>
                <a:ea typeface="+mn-ea"/>
                <a:cs typeface="+mn-cs"/>
                <a:hlinkClick r:id="rId11" action="ppaction://hlinkfile" tooltip="Miller, 2006 #867"/>
              </a:rPr>
              <a:t> 2006</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2" action="ppaction://hlinkfile" tooltip="Spyreas, 2006 #108"/>
              </a:rPr>
              <a:t>Spyreas &amp; Matthews 2006</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3" action="ppaction://hlinkfile" tooltip="Mack, 2007 #247"/>
              </a:rPr>
              <a:t>Mack 2007</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4" action="ppaction://hlinkfile" tooltip="Johnston, 2008 #840"/>
              </a:rPr>
              <a:t>Johnston</a:t>
            </a:r>
            <a:r>
              <a:rPr lang="en-US" sz="1200" i="1" u="none" strike="noStrike" kern="1200" dirty="0" smtClean="0">
                <a:solidFill>
                  <a:schemeClr val="tx1"/>
                </a:solidFill>
                <a:effectLst/>
                <a:latin typeface="+mn-lt"/>
                <a:ea typeface="+mn-ea"/>
                <a:cs typeface="+mn-cs"/>
                <a:hlinkClick r:id="rId14" action="ppaction://hlinkfile" tooltip="Johnston, 2008 #840"/>
              </a:rPr>
              <a:t> et al.</a:t>
            </a:r>
            <a:r>
              <a:rPr lang="en-US" sz="1200" u="none" strike="noStrike" kern="1200" dirty="0" smtClean="0">
                <a:solidFill>
                  <a:schemeClr val="tx1"/>
                </a:solidFill>
                <a:effectLst/>
                <a:latin typeface="+mn-lt"/>
                <a:ea typeface="+mn-ea"/>
                <a:cs typeface="+mn-cs"/>
                <a:hlinkClick r:id="rId14" action="ppaction://hlinkfile" tooltip="Johnston, 2008 #840"/>
              </a:rPr>
              <a:t> 2008</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5" action="ppaction://hlinkfile" tooltip="Mack, 2008 #870"/>
              </a:rPr>
              <a:t>Mack</a:t>
            </a:r>
            <a:r>
              <a:rPr lang="en-US" sz="1200" i="1" u="none" strike="noStrike" kern="1200" dirty="0" smtClean="0">
                <a:solidFill>
                  <a:schemeClr val="tx1"/>
                </a:solidFill>
                <a:effectLst/>
                <a:latin typeface="+mn-lt"/>
                <a:ea typeface="+mn-ea"/>
                <a:cs typeface="+mn-cs"/>
                <a:hlinkClick r:id="rId15" action="ppaction://hlinkfile" tooltip="Mack, 2008 #870"/>
              </a:rPr>
              <a:t> et al.</a:t>
            </a:r>
            <a:r>
              <a:rPr lang="en-US" sz="1200" u="none" strike="noStrike" kern="1200" dirty="0" smtClean="0">
                <a:solidFill>
                  <a:schemeClr val="tx1"/>
                </a:solidFill>
                <a:effectLst/>
                <a:latin typeface="+mn-lt"/>
                <a:ea typeface="+mn-ea"/>
                <a:cs typeface="+mn-cs"/>
                <a:hlinkClick r:id="rId15" action="ppaction://hlinkfile" tooltip="Mack, 2008 #870"/>
              </a:rPr>
              <a:t> 2008</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6" action="ppaction://hlinkfile" tooltip="Mack, 2009 #839"/>
              </a:rPr>
              <a:t>Mack 2009</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7" action="ppaction://hlinkfile" tooltip="Spyreas, 2010 #266"/>
              </a:rPr>
              <a:t>Spyreas</a:t>
            </a:r>
            <a:r>
              <a:rPr lang="en-US" sz="1200" i="1" u="none" strike="noStrike" kern="1200" dirty="0" smtClean="0">
                <a:solidFill>
                  <a:schemeClr val="tx1"/>
                </a:solidFill>
                <a:effectLst/>
                <a:latin typeface="+mn-lt"/>
                <a:ea typeface="+mn-ea"/>
                <a:cs typeface="+mn-cs"/>
                <a:hlinkClick r:id="rId17" action="ppaction://hlinkfile" tooltip="Spyreas, 2010 #266"/>
              </a:rPr>
              <a:t> et al.</a:t>
            </a:r>
            <a:r>
              <a:rPr lang="en-US" sz="1200" u="none" strike="noStrike" kern="1200" dirty="0" smtClean="0">
                <a:solidFill>
                  <a:schemeClr val="tx1"/>
                </a:solidFill>
                <a:effectLst/>
                <a:latin typeface="+mn-lt"/>
                <a:ea typeface="+mn-ea"/>
                <a:cs typeface="+mn-cs"/>
                <a:hlinkClick r:id="rId17" action="ppaction://hlinkfile" tooltip="Spyreas, 2010 #266"/>
              </a:rPr>
              <a:t> 2010</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restoration success and failure (</a:t>
            </a:r>
            <a:r>
              <a:rPr lang="en-US" sz="1200" u="none" strike="noStrike" kern="1200" dirty="0" smtClean="0">
                <a:solidFill>
                  <a:schemeClr val="tx1"/>
                </a:solidFill>
                <a:effectLst/>
                <a:latin typeface="+mn-lt"/>
                <a:ea typeface="+mn-ea"/>
                <a:cs typeface="+mn-cs"/>
                <a:hlinkClick r:id="rId18" action="ppaction://hlinkfile" tooltip="Mushet, 2002 #62"/>
              </a:rPr>
              <a:t>e.g., </a:t>
            </a:r>
            <a:r>
              <a:rPr lang="en-US" sz="1200" u="none" strike="noStrike" kern="1200" dirty="0" err="1" smtClean="0">
                <a:solidFill>
                  <a:schemeClr val="tx1"/>
                </a:solidFill>
                <a:effectLst/>
                <a:latin typeface="+mn-lt"/>
                <a:ea typeface="+mn-ea"/>
                <a:cs typeface="+mn-cs"/>
                <a:hlinkClick r:id="rId18" action="ppaction://hlinkfile" tooltip="Mushet, 2002 #62"/>
              </a:rPr>
              <a:t>Mushet</a:t>
            </a:r>
            <a:r>
              <a:rPr lang="en-US" sz="1200" u="none" strike="noStrike" kern="1200" dirty="0" smtClean="0">
                <a:solidFill>
                  <a:schemeClr val="tx1"/>
                </a:solidFill>
                <a:effectLst/>
                <a:latin typeface="+mn-lt"/>
                <a:ea typeface="+mn-ea"/>
                <a:cs typeface="+mn-cs"/>
                <a:hlinkClick r:id="rId18" action="ppaction://hlinkfile" tooltip="Mushet, 2002 #62"/>
              </a:rPr>
              <a:t>, </a:t>
            </a:r>
            <a:r>
              <a:rPr lang="en-US" sz="1200" u="none" strike="noStrike" kern="1200" dirty="0" err="1" smtClean="0">
                <a:solidFill>
                  <a:schemeClr val="tx1"/>
                </a:solidFill>
                <a:effectLst/>
                <a:latin typeface="+mn-lt"/>
                <a:ea typeface="+mn-ea"/>
                <a:cs typeface="+mn-cs"/>
                <a:hlinkClick r:id="rId18" action="ppaction://hlinkfile" tooltip="Mushet, 2002 #62"/>
              </a:rPr>
              <a:t>Euliss</a:t>
            </a:r>
            <a:r>
              <a:rPr lang="en-US" sz="1200" u="none" strike="noStrike" kern="1200" dirty="0" smtClean="0">
                <a:solidFill>
                  <a:schemeClr val="tx1"/>
                </a:solidFill>
                <a:effectLst/>
                <a:latin typeface="+mn-lt"/>
                <a:ea typeface="+mn-ea"/>
                <a:cs typeface="+mn-cs"/>
                <a:hlinkClick r:id="rId18" action="ppaction://hlinkfile" tooltip="Mushet, 2002 #62"/>
              </a:rPr>
              <a:t> &amp; Shaffer 2002</a:t>
            </a:r>
            <a:r>
              <a:rPr lang="en-US" sz="1200" kern="1200" dirty="0" smtClean="0">
                <a:solidFill>
                  <a:schemeClr val="tx1"/>
                </a:solidFill>
                <a:effectLst/>
                <a:latin typeface="+mn-lt"/>
                <a:ea typeface="+mn-ea"/>
                <a:cs typeface="+mn-cs"/>
              </a:rPr>
              <a:t>; </a:t>
            </a:r>
            <a:r>
              <a:rPr lang="en-US" sz="1200" u="none" strike="noStrike" kern="1200" dirty="0" err="1" smtClean="0">
                <a:solidFill>
                  <a:schemeClr val="tx1"/>
                </a:solidFill>
                <a:effectLst/>
                <a:latin typeface="+mn-lt"/>
                <a:ea typeface="+mn-ea"/>
                <a:cs typeface="+mn-cs"/>
                <a:hlinkClick r:id="rId5" action="ppaction://hlinkfile" tooltip="Balcombe, 2005 #224"/>
              </a:rPr>
              <a:t>Balcombe</a:t>
            </a:r>
            <a:r>
              <a:rPr lang="en-US" sz="1200" i="1" u="none" strike="noStrike" kern="1200" dirty="0" smtClean="0">
                <a:solidFill>
                  <a:schemeClr val="tx1"/>
                </a:solidFill>
                <a:effectLst/>
                <a:latin typeface="+mn-lt"/>
                <a:ea typeface="+mn-ea"/>
                <a:cs typeface="+mn-cs"/>
                <a:hlinkClick r:id="rId5" action="ppaction://hlinkfile" tooltip="Balcombe, 2005 #224"/>
              </a:rPr>
              <a:t> et al.</a:t>
            </a:r>
            <a:r>
              <a:rPr lang="en-US" sz="1200" u="none" strike="noStrike" kern="1200" dirty="0" smtClean="0">
                <a:solidFill>
                  <a:schemeClr val="tx1"/>
                </a:solidFill>
                <a:effectLst/>
                <a:latin typeface="+mn-lt"/>
                <a:ea typeface="+mn-ea"/>
                <a:cs typeface="+mn-cs"/>
                <a:hlinkClick r:id="rId5" action="ppaction://hlinkfile" tooltip="Balcombe, 2005 #224"/>
              </a:rPr>
              <a:t> 2005</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19" action="ppaction://hlinkfile" tooltip="Matthews, 2009 #843"/>
              </a:rPr>
              <a:t>Matthews</a:t>
            </a:r>
            <a:r>
              <a:rPr lang="en-US" sz="1200" i="1" u="none" strike="noStrike" kern="1200" dirty="0" smtClean="0">
                <a:solidFill>
                  <a:schemeClr val="tx1"/>
                </a:solidFill>
                <a:effectLst/>
                <a:latin typeface="+mn-lt"/>
                <a:ea typeface="+mn-ea"/>
                <a:cs typeface="+mn-cs"/>
                <a:hlinkClick r:id="rId19" action="ppaction://hlinkfile" tooltip="Matthews, 2009 #843"/>
              </a:rPr>
              <a:t> et al.</a:t>
            </a:r>
            <a:r>
              <a:rPr lang="en-US" sz="1200" u="none" strike="noStrike" kern="1200" dirty="0" smtClean="0">
                <a:solidFill>
                  <a:schemeClr val="tx1"/>
                </a:solidFill>
                <a:effectLst/>
                <a:latin typeface="+mn-lt"/>
                <a:ea typeface="+mn-ea"/>
                <a:cs typeface="+mn-cs"/>
                <a:hlinkClick r:id="rId19" action="ppaction://hlinkfile" tooltip="Matthews, 2009 #843"/>
              </a:rPr>
              <a:t> 2009</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causes and patterns in long-term degradation to remnant habitats (</a:t>
            </a:r>
            <a:r>
              <a:rPr lang="en-US" sz="1200" u="none" strike="noStrike" kern="1200" dirty="0" smtClean="0">
                <a:solidFill>
                  <a:schemeClr val="tx1"/>
                </a:solidFill>
                <a:effectLst/>
                <a:latin typeface="+mn-lt"/>
                <a:ea typeface="+mn-ea"/>
                <a:cs typeface="+mn-cs"/>
                <a:hlinkClick r:id="rId20" action="ppaction://hlinkfile" tooltip="Nichols, 2001 #898"/>
              </a:rPr>
              <a:t>Nichols 2001</a:t>
            </a:r>
            <a:r>
              <a:rPr lang="en-US" sz="1200" kern="1200" dirty="0" smtClean="0">
                <a:solidFill>
                  <a:schemeClr val="tx1"/>
                </a:solidFill>
                <a:effectLst/>
                <a:latin typeface="+mn-lt"/>
                <a:ea typeface="+mn-ea"/>
                <a:cs typeface="+mn-cs"/>
              </a:rPr>
              <a:t>; </a:t>
            </a:r>
            <a:r>
              <a:rPr lang="en-US" sz="1200" u="none" strike="noStrike" kern="1200" dirty="0" err="1" smtClean="0">
                <a:solidFill>
                  <a:schemeClr val="tx1"/>
                </a:solidFill>
                <a:effectLst/>
                <a:latin typeface="+mn-lt"/>
                <a:ea typeface="+mn-ea"/>
                <a:cs typeface="+mn-cs"/>
                <a:hlinkClick r:id="rId21" action="ppaction://hlinkfile" tooltip="Milbauer, 2007 #888"/>
              </a:rPr>
              <a:t>Milbauer</a:t>
            </a:r>
            <a:r>
              <a:rPr lang="en-US" sz="1200" u="none" strike="noStrike" kern="1200" dirty="0" smtClean="0">
                <a:solidFill>
                  <a:schemeClr val="tx1"/>
                </a:solidFill>
                <a:effectLst/>
                <a:latin typeface="+mn-lt"/>
                <a:ea typeface="+mn-ea"/>
                <a:cs typeface="+mn-cs"/>
                <a:hlinkClick r:id="rId21" action="ppaction://hlinkfile" tooltip="Milbauer, 2007 #888"/>
              </a:rPr>
              <a:t> &amp; Leach 2007</a:t>
            </a:r>
            <a:r>
              <a:rPr lang="en-US" sz="1200" kern="1200" dirty="0" smtClean="0">
                <a:solidFill>
                  <a:schemeClr val="tx1"/>
                </a:solidFill>
                <a:effectLst/>
                <a:latin typeface="+mn-lt"/>
                <a:ea typeface="+mn-ea"/>
                <a:cs typeface="+mn-cs"/>
              </a:rPr>
              <a:t>; </a:t>
            </a:r>
            <a:r>
              <a:rPr lang="en-US" sz="1200" u="none" strike="noStrike" kern="1200" dirty="0" err="1" smtClean="0">
                <a:solidFill>
                  <a:schemeClr val="tx1"/>
                </a:solidFill>
                <a:effectLst/>
                <a:latin typeface="+mn-lt"/>
                <a:ea typeface="+mn-ea"/>
                <a:cs typeface="+mn-cs"/>
                <a:hlinkClick r:id="rId22" action="ppaction://hlinkfile" tooltip="Kraszewski, 2008 #245"/>
              </a:rPr>
              <a:t>Kraszewski</a:t>
            </a:r>
            <a:r>
              <a:rPr lang="en-US" sz="1200" u="none" strike="noStrike" kern="1200" dirty="0" smtClean="0">
                <a:solidFill>
                  <a:schemeClr val="tx1"/>
                </a:solidFill>
                <a:effectLst/>
                <a:latin typeface="+mn-lt"/>
                <a:ea typeface="+mn-ea"/>
                <a:cs typeface="+mn-cs"/>
                <a:hlinkClick r:id="rId22" action="ppaction://hlinkfile" tooltip="Kraszewski, 2008 #245"/>
              </a:rPr>
              <a:t> &amp; Waller 2008</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23" action="ppaction://hlinkfile" tooltip="Rooney, 2010 #944"/>
              </a:rPr>
              <a:t>Rooney &amp; Leach 2010</a:t>
            </a:r>
            <a:r>
              <a:rPr lang="en-US" sz="1200" kern="1200" dirty="0" smtClean="0">
                <a:solidFill>
                  <a:schemeClr val="tx1"/>
                </a:solidFill>
                <a:effectLst/>
                <a:latin typeface="+mn-lt"/>
                <a:ea typeface="+mn-ea"/>
                <a:cs typeface="+mn-cs"/>
              </a:rPr>
              <a:t>; </a:t>
            </a:r>
            <a:r>
              <a:rPr lang="en-US" sz="1200" u="none" strike="noStrike" kern="1200" dirty="0" smtClean="0">
                <a:solidFill>
                  <a:schemeClr val="tx1"/>
                </a:solidFill>
                <a:effectLst/>
                <a:latin typeface="+mn-lt"/>
                <a:ea typeface="+mn-ea"/>
                <a:cs typeface="+mn-cs"/>
                <a:hlinkClick r:id="rId24" action="ppaction://hlinkfile" tooltip="Smart, 2011 #1188"/>
              </a:rPr>
              <a:t>Smart</a:t>
            </a:r>
            <a:r>
              <a:rPr lang="en-US" sz="1200" i="1" u="none" strike="noStrike" kern="1200" dirty="0" smtClean="0">
                <a:solidFill>
                  <a:schemeClr val="tx1"/>
                </a:solidFill>
                <a:effectLst/>
                <a:latin typeface="+mn-lt"/>
                <a:ea typeface="+mn-ea"/>
                <a:cs typeface="+mn-cs"/>
                <a:hlinkClick r:id="rId24" action="ppaction://hlinkfile" tooltip="Smart, 2011 #1188"/>
              </a:rPr>
              <a:t> et al.</a:t>
            </a:r>
            <a:r>
              <a:rPr lang="en-US" sz="1200" u="none" strike="noStrike" kern="1200" dirty="0" smtClean="0">
                <a:solidFill>
                  <a:schemeClr val="tx1"/>
                </a:solidFill>
                <a:effectLst/>
                <a:latin typeface="+mn-lt"/>
                <a:ea typeface="+mn-ea"/>
                <a:cs typeface="+mn-cs"/>
                <a:hlinkClick r:id="rId24" action="ppaction://hlinkfile" tooltip="Smart, 2011 #1188"/>
              </a:rPr>
              <a:t> 2011</a:t>
            </a:r>
            <a:r>
              <a:rPr lang="en-US" sz="1200" kern="1200" dirty="0" smtClean="0">
                <a:solidFill>
                  <a:schemeClr val="tx1"/>
                </a:solidFill>
                <a:effectLst/>
                <a:latin typeface="+mn-lt"/>
                <a:ea typeface="+mn-ea"/>
                <a:cs typeface="+mn-cs"/>
              </a:rPr>
              <a:t>). </a:t>
            </a:r>
            <a:endParaRPr lang="en-US" baseline="0" dirty="0" smtClean="0"/>
          </a:p>
          <a:p>
            <a:pPr>
              <a:lnSpc>
                <a:spcPct val="90000"/>
              </a:lnSpc>
            </a:pPr>
            <a:r>
              <a:rPr lang="en-US" dirty="0" smtClean="0"/>
              <a:t>research</a:t>
            </a:r>
          </a:p>
        </p:txBody>
      </p:sp>
      <p:sp>
        <p:nvSpPr>
          <p:cNvPr id="4" name="Slide Number Placeholder 3"/>
          <p:cNvSpPr>
            <a:spLocks noGrp="1"/>
          </p:cNvSpPr>
          <p:nvPr>
            <p:ph type="sldNum" sz="quarter" idx="10"/>
          </p:nvPr>
        </p:nvSpPr>
        <p:spPr/>
        <p:txBody>
          <a:bodyPr/>
          <a:lstStyle/>
          <a:p>
            <a:fld id="{8B05910C-9C54-4BEF-AA31-9D356F38F517}" type="slidenum">
              <a:rPr lang="en-US" smtClean="0"/>
              <a:pPr/>
              <a:t>7</a:t>
            </a:fld>
            <a:endParaRPr lang="en-US"/>
          </a:p>
        </p:txBody>
      </p:sp>
    </p:spTree>
    <p:extLst>
      <p:ext uri="{BB962C8B-B14F-4D97-AF65-F5344CB8AC3E}">
        <p14:creationId xmlns:p14="http://schemas.microsoft.com/office/powerpoint/2010/main" val="2839432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FQA Definitions that are floating</a:t>
            </a:r>
            <a:r>
              <a:rPr lang="en-US" baseline="0" dirty="0" smtClean="0"/>
              <a:t> around out there (often in published literature) are often p</a:t>
            </a:r>
            <a:r>
              <a:rPr lang="en-US" dirty="0" smtClean="0"/>
              <a:t>roblematic and error prone and have created confusion</a:t>
            </a:r>
          </a:p>
          <a:p>
            <a:endParaRPr lang="en-US" dirty="0" smtClean="0"/>
          </a:p>
          <a:p>
            <a:r>
              <a:rPr lang="en-US" dirty="0" smtClean="0"/>
              <a:t>2</a:t>
            </a:r>
            <a:r>
              <a:rPr lang="en-US" baseline="0" dirty="0" smtClean="0"/>
              <a:t> commonly </a:t>
            </a:r>
            <a:r>
              <a:rPr lang="en-US" baseline="0" dirty="0" err="1" smtClean="0"/>
              <a:t>mis</a:t>
            </a:r>
            <a:r>
              <a:rPr lang="en-US" baseline="0" dirty="0" smtClean="0"/>
              <a:t>-defined-concepts: species Conservatism and site Floristic Quality</a:t>
            </a:r>
            <a:endParaRPr lang="en-US" dirty="0"/>
          </a:p>
        </p:txBody>
      </p:sp>
      <p:sp>
        <p:nvSpPr>
          <p:cNvPr id="4" name="Slide Number Placeholder 3"/>
          <p:cNvSpPr>
            <a:spLocks noGrp="1"/>
          </p:cNvSpPr>
          <p:nvPr>
            <p:ph type="sldNum" sz="quarter" idx="10"/>
          </p:nvPr>
        </p:nvSpPr>
        <p:spPr/>
        <p:txBody>
          <a:bodyPr/>
          <a:lstStyle/>
          <a:p>
            <a:fld id="{BF50C0DA-CE79-4453-B76B-DF9E95F27B1E}" type="slidenum">
              <a:rPr lang="en-US" smtClean="0"/>
              <a:t>8</a:t>
            </a:fld>
            <a:endParaRPr lang="en-US"/>
          </a:p>
        </p:txBody>
      </p:sp>
    </p:spTree>
    <p:extLst>
      <p:ext uri="{BB962C8B-B14F-4D97-AF65-F5344CB8AC3E}">
        <p14:creationId xmlns:p14="http://schemas.microsoft.com/office/powerpoint/2010/main" val="233853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test. Which species is more Conservative?</a:t>
            </a:r>
          </a:p>
          <a:p>
            <a:endParaRPr lang="en-US" dirty="0" smtClean="0"/>
          </a:p>
          <a:p>
            <a:r>
              <a:rPr lang="en-US" dirty="0" smtClean="0"/>
              <a:t>Undisturbed Rich</a:t>
            </a:r>
            <a:r>
              <a:rPr lang="en-US" baseline="0" dirty="0" smtClean="0"/>
              <a:t> Mesic Woods– endemic S. Illinois</a:t>
            </a:r>
          </a:p>
          <a:p>
            <a:endParaRPr lang="en-US" baseline="0" dirty="0" smtClean="0"/>
          </a:p>
          <a:p>
            <a:r>
              <a:rPr lang="en-US" baseline="0" dirty="0" smtClean="0"/>
              <a:t>In every yard, garden, sidewalk crack, lawn</a:t>
            </a:r>
          </a:p>
          <a:p>
            <a:endParaRPr lang="en-US" baseline="0" dirty="0" smtClean="0"/>
          </a:p>
          <a:p>
            <a:r>
              <a:rPr lang="en-US" baseline="0" dirty="0" smtClean="0"/>
              <a:t>Edge of range, rarity, congeneric?</a:t>
            </a:r>
            <a:endParaRPr lang="en-US" dirty="0"/>
          </a:p>
        </p:txBody>
      </p:sp>
      <p:sp>
        <p:nvSpPr>
          <p:cNvPr id="4" name="Slide Number Placeholder 3"/>
          <p:cNvSpPr>
            <a:spLocks noGrp="1"/>
          </p:cNvSpPr>
          <p:nvPr>
            <p:ph type="sldNum" sz="quarter" idx="10"/>
          </p:nvPr>
        </p:nvSpPr>
        <p:spPr/>
        <p:txBody>
          <a:bodyPr/>
          <a:lstStyle/>
          <a:p>
            <a:fld id="{99FF012C-951E-40C5-B145-2E82444B9FE0}" type="slidenum">
              <a:rPr lang="en-US" smtClean="0"/>
              <a:t>9</a:t>
            </a:fld>
            <a:endParaRPr lang="en-US"/>
          </a:p>
        </p:txBody>
      </p:sp>
    </p:spTree>
    <p:extLst>
      <p:ext uri="{BB962C8B-B14F-4D97-AF65-F5344CB8AC3E}">
        <p14:creationId xmlns:p14="http://schemas.microsoft.com/office/powerpoint/2010/main" val="257287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F21DDC-4679-4BA4-9338-33064191CDE7}"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113294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21DDC-4679-4BA4-9338-33064191CDE7}"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402483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21DDC-4679-4BA4-9338-33064191CDE7}"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2374268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785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262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050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072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357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962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949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302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F21DDC-4679-4BA4-9338-33064191CDE7}"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2477879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315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938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076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F21DDC-4679-4BA4-9338-33064191CDE7}"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172709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F21DDC-4679-4BA4-9338-33064191CDE7}" type="datetimeFigureOut">
              <a:rPr lang="en-US" smtClean="0"/>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15222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F21DDC-4679-4BA4-9338-33064191CDE7}" type="datetimeFigureOut">
              <a:rPr lang="en-US" smtClean="0"/>
              <a:t>2/12/2015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2301053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F21DDC-4679-4BA4-9338-33064191CDE7}" type="datetimeFigureOut">
              <a:rPr lang="en-US" smtClean="0"/>
              <a:t>2/12/2015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168182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21DDC-4679-4BA4-9338-33064191CDE7}" type="datetimeFigureOut">
              <a:rPr lang="en-US" smtClean="0"/>
              <a:t>2/12/2015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20549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21DDC-4679-4BA4-9338-33064191CDE7}" type="datetimeFigureOut">
              <a:rPr lang="en-US" smtClean="0"/>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205109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F21DDC-4679-4BA4-9338-33064191CDE7}" type="datetimeFigureOut">
              <a:rPr lang="en-US" smtClean="0"/>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1FE58F-6503-4EBE-A008-C9E330F17CA4}" type="slidenum">
              <a:rPr lang="en-US" smtClean="0"/>
              <a:t>‹#›</a:t>
            </a:fld>
            <a:endParaRPr lang="en-US"/>
          </a:p>
        </p:txBody>
      </p:sp>
    </p:spTree>
    <p:extLst>
      <p:ext uri="{BB962C8B-B14F-4D97-AF65-F5344CB8AC3E}">
        <p14:creationId xmlns:p14="http://schemas.microsoft.com/office/powerpoint/2010/main" val="562001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100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F21DDC-4679-4BA4-9338-33064191CDE7}" type="datetimeFigureOut">
              <a:rPr lang="en-US" smtClean="0"/>
              <a:t>2/12/2015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1FE58F-6503-4EBE-A008-C9E330F17CA4}" type="slidenum">
              <a:rPr lang="en-US" smtClean="0"/>
              <a:t>‹#›</a:t>
            </a:fld>
            <a:endParaRPr lang="en-US"/>
          </a:p>
        </p:txBody>
      </p:sp>
    </p:spTree>
    <p:extLst>
      <p:ext uri="{BB962C8B-B14F-4D97-AF65-F5344CB8AC3E}">
        <p14:creationId xmlns:p14="http://schemas.microsoft.com/office/powerpoint/2010/main" val="2422633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100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F1247-C202-4D43-A3A4-6903450B87A4}" type="datetimeFigureOut">
              <a:rPr lang="en-US" smtClean="0">
                <a:solidFill>
                  <a:prstClr val="black">
                    <a:tint val="75000"/>
                  </a:prstClr>
                </a:solidFill>
              </a:rPr>
              <a:pPr/>
              <a:t>2/12/2015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25BAF-9CF9-4212-8B0E-19421C9C28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03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5.jp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52.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51.emf"/><Relationship Id="rId4" Type="http://schemas.openxmlformats.org/officeDocument/2006/relationships/oleObject" Target="../embeddings/oleObject3.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3.emf"/><Relationship Id="rId5" Type="http://schemas.openxmlformats.org/officeDocument/2006/relationships/package" Target="../embeddings/Microsoft_PowerPoint_Presentation2.pptx"/><Relationship Id="rId4" Type="http://schemas.openxmlformats.org/officeDocument/2006/relationships/oleObject" Target="../embeddings/oleObject5.bin"/></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image" Target="../media/image62.jpg"/><Relationship Id="rId5" Type="http://schemas.openxmlformats.org/officeDocument/2006/relationships/image" Target="../media/image61.gif"/><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9.xml"/><Relationship Id="rId7"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solidFill>
                  <a:schemeClr val="bg1"/>
                </a:solidFill>
              </a:rPr>
              <a:t>A Users Guide to Floristic Quality Assessment</a:t>
            </a:r>
            <a:endParaRPr lang="en-US" dirty="0">
              <a:solidFill>
                <a:schemeClr val="bg1"/>
              </a:solidFill>
            </a:endParaRPr>
          </a:p>
        </p:txBody>
      </p:sp>
      <p:sp>
        <p:nvSpPr>
          <p:cNvPr id="4" name="Subtitle 4"/>
          <p:cNvSpPr txBox="1">
            <a:spLocks/>
          </p:cNvSpPr>
          <p:nvPr/>
        </p:nvSpPr>
        <p:spPr>
          <a:xfrm>
            <a:off x="1676400" y="37544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smtClean="0">
              <a:solidFill>
                <a:schemeClr val="bg1"/>
              </a:solidFill>
            </a:endParaRPr>
          </a:p>
          <a:p>
            <a:r>
              <a:rPr lang="en-US" dirty="0" smtClean="0">
                <a:solidFill>
                  <a:schemeClr val="bg1"/>
                </a:solidFill>
              </a:rPr>
              <a:t>Greg Spyreas</a:t>
            </a:r>
          </a:p>
          <a:p>
            <a:r>
              <a:rPr lang="en-US" cap="small" dirty="0" smtClean="0">
                <a:solidFill>
                  <a:schemeClr val="bg1"/>
                </a:solidFill>
              </a:rPr>
              <a:t>Illinois Natural History Survey</a:t>
            </a:r>
          </a:p>
          <a:p>
            <a:endParaRPr lang="en-US" dirty="0">
              <a:solidFill>
                <a:schemeClr val="bg1"/>
              </a:solidFill>
            </a:endParaRPr>
          </a:p>
        </p:txBody>
      </p:sp>
    </p:spTree>
    <p:extLst>
      <p:ext uri="{BB962C8B-B14F-4D97-AF65-F5344CB8AC3E}">
        <p14:creationId xmlns:p14="http://schemas.microsoft.com/office/powerpoint/2010/main" val="1808213927"/>
      </p:ext>
    </p:extLst>
  </p:cSld>
  <p:clrMapOvr>
    <a:masterClrMapping/>
  </p:clrMapOvr>
  <mc:AlternateContent xmlns:mc="http://schemas.openxmlformats.org/markup-compatibility/2006" xmlns:p14="http://schemas.microsoft.com/office/powerpoint/2010/main">
    <mc:Choice Requires="p14">
      <p:transition spd="slow" p14:dur="2000" advTm="41814"/>
    </mc:Choice>
    <mc:Fallback xmlns="">
      <p:transition spd="slow" advTm="4181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666219" y="0"/>
            <a:ext cx="4860758" cy="6916707"/>
          </a:xfrm>
        </p:spPr>
      </p:pic>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23" y="-37407"/>
            <a:ext cx="4596938" cy="689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792" y="4574048"/>
            <a:ext cx="2861922" cy="228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6621976" y="601224"/>
            <a:ext cx="4949243" cy="18993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i="1" dirty="0" err="1">
                <a:solidFill>
                  <a:schemeClr val="bg1"/>
                </a:solidFill>
                <a:latin typeface="+mn-lt"/>
              </a:rPr>
              <a:t>Solidago</a:t>
            </a:r>
            <a:r>
              <a:rPr lang="en-US" sz="3600" b="1" i="1" dirty="0">
                <a:solidFill>
                  <a:schemeClr val="bg1"/>
                </a:solidFill>
                <a:latin typeface="+mn-lt"/>
              </a:rPr>
              <a:t> </a:t>
            </a:r>
            <a:r>
              <a:rPr lang="en-US" sz="3600" b="1" i="1" dirty="0" err="1">
                <a:solidFill>
                  <a:schemeClr val="bg1"/>
                </a:solidFill>
                <a:latin typeface="+mn-lt"/>
              </a:rPr>
              <a:t>canadensis</a:t>
            </a:r>
            <a:endParaRPr lang="en-US" sz="3600" b="1" i="1" dirty="0">
              <a:solidFill>
                <a:schemeClr val="bg1"/>
              </a:solidFill>
              <a:latin typeface="+mn-lt"/>
            </a:endParaRPr>
          </a:p>
          <a:p>
            <a:pPr algn="l"/>
            <a:r>
              <a:rPr lang="en-US" sz="3600" b="1" i="1" dirty="0">
                <a:solidFill>
                  <a:schemeClr val="bg1"/>
                </a:solidFill>
                <a:latin typeface="+mn-lt"/>
              </a:rPr>
              <a:t>C</a:t>
            </a:r>
            <a:r>
              <a:rPr lang="en-US" sz="3600" b="1" dirty="0">
                <a:solidFill>
                  <a:schemeClr val="bg1"/>
                </a:solidFill>
                <a:latin typeface="+mn-lt"/>
              </a:rPr>
              <a:t> = 0</a:t>
            </a:r>
          </a:p>
          <a:p>
            <a:pPr algn="l"/>
            <a:r>
              <a:rPr lang="en-US" sz="3600" b="1" dirty="0" smtClean="0">
                <a:solidFill>
                  <a:schemeClr val="bg1"/>
                </a:solidFill>
                <a:latin typeface="+mn-lt"/>
              </a:rPr>
              <a:t>Everywhere</a:t>
            </a:r>
            <a:endParaRPr lang="en-US" sz="3600" b="1" dirty="0">
              <a:solidFill>
                <a:schemeClr val="bg1"/>
              </a:solidFill>
              <a:latin typeface="+mn-lt"/>
            </a:endParaRPr>
          </a:p>
        </p:txBody>
      </p:sp>
      <p:sp>
        <p:nvSpPr>
          <p:cNvPr id="2" name="Title 1"/>
          <p:cNvSpPr>
            <a:spLocks noGrp="1"/>
          </p:cNvSpPr>
          <p:nvPr>
            <p:ph type="title"/>
          </p:nvPr>
        </p:nvSpPr>
        <p:spPr>
          <a:xfrm>
            <a:off x="665023" y="393563"/>
            <a:ext cx="4808321" cy="2314637"/>
          </a:xfrm>
        </p:spPr>
        <p:txBody>
          <a:bodyPr>
            <a:normAutofit/>
          </a:bodyPr>
          <a:lstStyle/>
          <a:p>
            <a:r>
              <a:rPr lang="en-US" sz="3600" b="1" i="1" dirty="0" smtClean="0">
                <a:solidFill>
                  <a:schemeClr val="bg1"/>
                </a:solidFill>
                <a:latin typeface="+mn-lt"/>
              </a:rPr>
              <a:t>Solidago </a:t>
            </a:r>
            <a:r>
              <a:rPr lang="en-US" sz="3600" b="1" i="1" dirty="0" err="1" smtClean="0">
                <a:solidFill>
                  <a:schemeClr val="bg1"/>
                </a:solidFill>
                <a:latin typeface="+mn-lt"/>
              </a:rPr>
              <a:t>speciosa</a:t>
            </a:r>
            <a:r>
              <a:rPr lang="en-US" sz="3600" b="1" i="1" dirty="0" smtClean="0">
                <a:solidFill>
                  <a:schemeClr val="bg1"/>
                </a:solidFill>
                <a:latin typeface="+mn-lt"/>
              </a:rPr>
              <a:t/>
            </a:r>
            <a:br>
              <a:rPr lang="en-US" sz="3600" b="1" i="1" dirty="0" smtClean="0">
                <a:solidFill>
                  <a:schemeClr val="bg1"/>
                </a:solidFill>
                <a:latin typeface="+mn-lt"/>
              </a:rPr>
            </a:br>
            <a:r>
              <a:rPr lang="en-US" sz="3600" b="1" i="1" dirty="0" smtClean="0">
                <a:solidFill>
                  <a:schemeClr val="bg1"/>
                </a:solidFill>
                <a:latin typeface="+mn-lt"/>
              </a:rPr>
              <a:t>C </a:t>
            </a:r>
            <a:r>
              <a:rPr lang="en-US" sz="3600" b="1" dirty="0" smtClean="0">
                <a:solidFill>
                  <a:schemeClr val="bg1"/>
                </a:solidFill>
                <a:latin typeface="+mn-lt"/>
              </a:rPr>
              <a:t>= 7</a:t>
            </a:r>
            <a:br>
              <a:rPr lang="en-US" sz="3600" b="1" dirty="0" smtClean="0">
                <a:solidFill>
                  <a:schemeClr val="bg1"/>
                </a:solidFill>
                <a:latin typeface="+mn-lt"/>
              </a:rPr>
            </a:br>
            <a:r>
              <a:rPr lang="en-US" sz="3600" b="1" dirty="0" smtClean="0">
                <a:solidFill>
                  <a:schemeClr val="bg1"/>
                </a:solidFill>
                <a:latin typeface="+mn-lt"/>
              </a:rPr>
              <a:t>Prairie, savanna</a:t>
            </a:r>
            <a:endParaRPr lang="en-US" sz="3600" b="1" dirty="0">
              <a:solidFill>
                <a:schemeClr val="bg1"/>
              </a:solidFill>
              <a:latin typeface="+mn-lt"/>
            </a:endParaRPr>
          </a:p>
        </p:txBody>
      </p:sp>
      <p:pic>
        <p:nvPicPr>
          <p:cNvPr id="10" name="Picture 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355015" y="4679390"/>
            <a:ext cx="2836985" cy="223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42761551"/>
      </p:ext>
    </p:extLst>
  </p:cSld>
  <p:clrMapOvr>
    <a:masterClrMapping/>
  </p:clrMapOvr>
  <mc:AlternateContent xmlns:mc="http://schemas.openxmlformats.org/markup-compatibility/2006" xmlns:p14="http://schemas.microsoft.com/office/powerpoint/2010/main">
    <mc:Choice Requires="p14">
      <p:transition spd="slow" p14:dur="2000" advTm="22090"/>
    </mc:Choice>
    <mc:Fallback xmlns="">
      <p:transition spd="slow" advTm="220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62842" y="838652"/>
            <a:ext cx="10515600" cy="1325563"/>
          </a:xfrm>
        </p:spPr>
        <p:txBody>
          <a:bodyPr>
            <a:normAutofit/>
          </a:bodyPr>
          <a:lstStyle/>
          <a:p>
            <a:r>
              <a:rPr lang="en-US" sz="5400" dirty="0" smtClean="0">
                <a:solidFill>
                  <a:schemeClr val="bg1"/>
                </a:solidFill>
              </a:rPr>
              <a:t>Species Conservatism is…?</a:t>
            </a:r>
            <a:endParaRPr lang="en-US" sz="5400" dirty="0">
              <a:solidFill>
                <a:schemeClr val="bg1"/>
              </a:solidFill>
            </a:endParaRPr>
          </a:p>
        </p:txBody>
      </p:sp>
    </p:spTree>
    <p:extLst>
      <p:ext uri="{BB962C8B-B14F-4D97-AF65-F5344CB8AC3E}">
        <p14:creationId xmlns:p14="http://schemas.microsoft.com/office/powerpoint/2010/main" val="3782852713"/>
      </p:ext>
    </p:extLst>
  </p:cSld>
  <p:clrMapOvr>
    <a:masterClrMapping/>
  </p:clrMapOvr>
  <mc:AlternateContent xmlns:mc="http://schemas.openxmlformats.org/markup-compatibility/2006" xmlns:p14="http://schemas.microsoft.com/office/powerpoint/2010/main">
    <mc:Choice Requires="p14">
      <p:transition spd="slow" p14:dur="2000" advTm="54424"/>
    </mc:Choice>
    <mc:Fallback xmlns="">
      <p:transition spd="slow" advTm="5442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1545"/>
            <a:ext cx="11753849" cy="1325563"/>
          </a:xfrm>
        </p:spPr>
        <p:txBody>
          <a:bodyPr>
            <a:normAutofit/>
          </a:bodyPr>
          <a:lstStyle/>
          <a:p>
            <a:r>
              <a:rPr lang="en-US" sz="5400" dirty="0" smtClean="0">
                <a:solidFill>
                  <a:schemeClr val="bg1"/>
                </a:solidFill>
              </a:rPr>
              <a:t>Species Conservatism IS NOT*</a:t>
            </a:r>
            <a:endParaRPr lang="en-US" sz="5400" dirty="0">
              <a:solidFill>
                <a:schemeClr val="bg1"/>
              </a:solidFill>
            </a:endParaRPr>
          </a:p>
        </p:txBody>
      </p:sp>
      <p:sp>
        <p:nvSpPr>
          <p:cNvPr id="3" name="Content Placeholder 2"/>
          <p:cNvSpPr>
            <a:spLocks noGrp="1"/>
          </p:cNvSpPr>
          <p:nvPr>
            <p:ph idx="1"/>
          </p:nvPr>
        </p:nvSpPr>
        <p:spPr>
          <a:xfrm>
            <a:off x="838199" y="1714500"/>
            <a:ext cx="10961077" cy="4705349"/>
          </a:xfrm>
        </p:spPr>
        <p:txBody>
          <a:bodyPr>
            <a:noAutofit/>
          </a:bodyPr>
          <a:lstStyle/>
          <a:p>
            <a:pPr>
              <a:lnSpc>
                <a:spcPct val="120000"/>
              </a:lnSpc>
            </a:pPr>
            <a:r>
              <a:rPr lang="en-US" sz="2400" dirty="0" smtClean="0">
                <a:solidFill>
                  <a:schemeClr val="bg1"/>
                </a:solidFill>
              </a:rPr>
              <a:t>Phylogeny (closely related species)</a:t>
            </a:r>
          </a:p>
          <a:p>
            <a:pPr>
              <a:lnSpc>
                <a:spcPct val="120000"/>
              </a:lnSpc>
            </a:pPr>
            <a:r>
              <a:rPr lang="en-US" sz="2400" dirty="0">
                <a:solidFill>
                  <a:schemeClr val="bg1"/>
                </a:solidFill>
              </a:rPr>
              <a:t>Successional status/habitat maturity (</a:t>
            </a:r>
            <a:r>
              <a:rPr lang="en-US" sz="2400" i="1" dirty="0">
                <a:solidFill>
                  <a:schemeClr val="bg1"/>
                </a:solidFill>
              </a:rPr>
              <a:t>habitat stability</a:t>
            </a:r>
            <a:r>
              <a:rPr lang="en-US" sz="2400" dirty="0">
                <a:solidFill>
                  <a:schemeClr val="bg1"/>
                </a:solidFill>
              </a:rPr>
              <a:t>)</a:t>
            </a:r>
          </a:p>
          <a:p>
            <a:pPr>
              <a:lnSpc>
                <a:spcPct val="120000"/>
              </a:lnSpc>
            </a:pPr>
            <a:r>
              <a:rPr lang="en-US" sz="2400" dirty="0">
                <a:solidFill>
                  <a:schemeClr val="bg1"/>
                </a:solidFill>
              </a:rPr>
              <a:t>Species rarity or range (</a:t>
            </a:r>
            <a:r>
              <a:rPr lang="en-US" sz="2400" i="1" dirty="0">
                <a:solidFill>
                  <a:schemeClr val="bg1"/>
                </a:solidFill>
              </a:rPr>
              <a:t>cosmopolitan, widespread, restricted</a:t>
            </a:r>
            <a:r>
              <a:rPr lang="en-US" sz="2400" dirty="0">
                <a:solidFill>
                  <a:schemeClr val="bg1"/>
                </a:solidFill>
              </a:rPr>
              <a:t>)Plant </a:t>
            </a:r>
            <a:r>
              <a:rPr lang="en-US" sz="2400" dirty="0" smtClean="0">
                <a:solidFill>
                  <a:schemeClr val="bg1"/>
                </a:solidFill>
              </a:rPr>
              <a:t>traits/life-history/functional groups, (r/K), </a:t>
            </a:r>
          </a:p>
          <a:p>
            <a:pPr lvl="1">
              <a:lnSpc>
                <a:spcPct val="120000"/>
              </a:lnSpc>
            </a:pPr>
            <a:r>
              <a:rPr lang="en-US" sz="2000" dirty="0" smtClean="0">
                <a:solidFill>
                  <a:schemeClr val="bg1"/>
                </a:solidFill>
              </a:rPr>
              <a:t>longevity, fecundity, dispersal, leaf traits, mode of reproduction</a:t>
            </a:r>
          </a:p>
          <a:p>
            <a:pPr>
              <a:lnSpc>
                <a:spcPct val="120000"/>
              </a:lnSpc>
            </a:pPr>
            <a:r>
              <a:rPr lang="en-US" sz="2400" dirty="0" smtClean="0">
                <a:solidFill>
                  <a:schemeClr val="bg1"/>
                </a:solidFill>
              </a:rPr>
              <a:t>Specialist </a:t>
            </a:r>
            <a:r>
              <a:rPr lang="en-US" sz="2400" dirty="0">
                <a:solidFill>
                  <a:schemeClr val="bg1"/>
                </a:solidFill>
              </a:rPr>
              <a:t>vs</a:t>
            </a:r>
            <a:r>
              <a:rPr lang="en-US" sz="2400" dirty="0" smtClean="0">
                <a:solidFill>
                  <a:schemeClr val="bg1"/>
                </a:solidFill>
              </a:rPr>
              <a:t>. generalist</a:t>
            </a:r>
          </a:p>
          <a:p>
            <a:pPr>
              <a:lnSpc>
                <a:spcPct val="120000"/>
              </a:lnSpc>
            </a:pPr>
            <a:r>
              <a:rPr lang="en-US" sz="2400" dirty="0" smtClean="0">
                <a:solidFill>
                  <a:schemeClr val="bg1"/>
                </a:solidFill>
              </a:rPr>
              <a:t>Habitat Breadth/Habitat specificity/Ecological amplitude-- # or range of habitats</a:t>
            </a:r>
          </a:p>
          <a:p>
            <a:pPr>
              <a:lnSpc>
                <a:spcPct val="120000"/>
              </a:lnSpc>
            </a:pPr>
            <a:r>
              <a:rPr lang="en-US" sz="2400" dirty="0" smtClean="0">
                <a:solidFill>
                  <a:schemeClr val="bg1"/>
                </a:solidFill>
              </a:rPr>
              <a:t>Environmental </a:t>
            </a:r>
            <a:r>
              <a:rPr lang="en-US" sz="2400" dirty="0">
                <a:solidFill>
                  <a:schemeClr val="bg1"/>
                </a:solidFill>
              </a:rPr>
              <a:t>niche breadth</a:t>
            </a:r>
          </a:p>
          <a:p>
            <a:pPr>
              <a:lnSpc>
                <a:spcPct val="120000"/>
              </a:lnSpc>
            </a:pPr>
            <a:r>
              <a:rPr lang="en-US" sz="2400" dirty="0" smtClean="0">
                <a:solidFill>
                  <a:schemeClr val="bg1"/>
                </a:solidFill>
              </a:rPr>
              <a:t>Habitat fidelity or faithfulness–  types of habitat</a:t>
            </a:r>
          </a:p>
          <a:p>
            <a:pPr marL="0" indent="0">
              <a:buNone/>
            </a:pPr>
            <a:endParaRPr lang="en-US" sz="800" dirty="0">
              <a:solidFill>
                <a:schemeClr val="bg1"/>
              </a:solidFill>
            </a:endParaRPr>
          </a:p>
        </p:txBody>
      </p:sp>
    </p:spTree>
    <p:extLst>
      <p:ext uri="{BB962C8B-B14F-4D97-AF65-F5344CB8AC3E}">
        <p14:creationId xmlns:p14="http://schemas.microsoft.com/office/powerpoint/2010/main" val="157414709"/>
      </p:ext>
    </p:extLst>
  </p:cSld>
  <p:clrMapOvr>
    <a:masterClrMapping/>
  </p:clrMapOvr>
  <mc:AlternateContent xmlns:mc="http://schemas.openxmlformats.org/markup-compatibility/2006" xmlns:p14="http://schemas.microsoft.com/office/powerpoint/2010/main">
    <mc:Choice Requires="p14">
      <p:transition spd="slow" p14:dur="2000" advTm="117996"/>
    </mc:Choice>
    <mc:Fallback xmlns="">
      <p:transition spd="slow" advTm="11799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1545"/>
            <a:ext cx="11753849" cy="1325563"/>
          </a:xfrm>
        </p:spPr>
        <p:txBody>
          <a:bodyPr>
            <a:normAutofit/>
          </a:bodyPr>
          <a:lstStyle/>
          <a:p>
            <a:r>
              <a:rPr lang="en-US" sz="5400" dirty="0" smtClean="0">
                <a:solidFill>
                  <a:schemeClr val="bg1"/>
                </a:solidFill>
              </a:rPr>
              <a:t>Species Conservatism IS NOT</a:t>
            </a:r>
            <a:r>
              <a:rPr lang="en-US" sz="5400" dirty="0" smtClean="0">
                <a:solidFill>
                  <a:srgbClr val="FFFF00"/>
                </a:solidFill>
              </a:rPr>
              <a:t>*</a:t>
            </a:r>
            <a:endParaRPr lang="en-US" sz="5400" dirty="0">
              <a:solidFill>
                <a:srgbClr val="FFFF00"/>
              </a:solidFill>
            </a:endParaRPr>
          </a:p>
        </p:txBody>
      </p:sp>
      <p:sp>
        <p:nvSpPr>
          <p:cNvPr id="3" name="Content Placeholder 2"/>
          <p:cNvSpPr>
            <a:spLocks noGrp="1"/>
          </p:cNvSpPr>
          <p:nvPr>
            <p:ph idx="1"/>
          </p:nvPr>
        </p:nvSpPr>
        <p:spPr>
          <a:xfrm>
            <a:off x="838199" y="1714500"/>
            <a:ext cx="10961077" cy="4705349"/>
          </a:xfrm>
        </p:spPr>
        <p:txBody>
          <a:bodyPr>
            <a:noAutofit/>
          </a:bodyPr>
          <a:lstStyle/>
          <a:p>
            <a:pPr>
              <a:lnSpc>
                <a:spcPct val="120000"/>
              </a:lnSpc>
            </a:pPr>
            <a:r>
              <a:rPr lang="en-US" sz="2400" dirty="0" smtClean="0">
                <a:solidFill>
                  <a:schemeClr val="bg1">
                    <a:lumMod val="65000"/>
                  </a:schemeClr>
                </a:solidFill>
              </a:rPr>
              <a:t>Phylogeny</a:t>
            </a:r>
          </a:p>
          <a:p>
            <a:pPr>
              <a:lnSpc>
                <a:spcPct val="120000"/>
              </a:lnSpc>
            </a:pPr>
            <a:r>
              <a:rPr lang="en-US" sz="2400" dirty="0" smtClean="0">
                <a:solidFill>
                  <a:schemeClr val="bg1">
                    <a:lumMod val="65000"/>
                  </a:schemeClr>
                </a:solidFill>
              </a:rPr>
              <a:t>Plant traits/life-history/functional groups, (r/K), </a:t>
            </a:r>
          </a:p>
          <a:p>
            <a:pPr lvl="1">
              <a:lnSpc>
                <a:spcPct val="120000"/>
              </a:lnSpc>
            </a:pPr>
            <a:r>
              <a:rPr lang="en-US" sz="2000" dirty="0" smtClean="0">
                <a:solidFill>
                  <a:schemeClr val="bg1">
                    <a:lumMod val="65000"/>
                  </a:schemeClr>
                </a:solidFill>
              </a:rPr>
              <a:t>longevity, fecundity, dispersal, leaf traits, mode of reproduction</a:t>
            </a:r>
          </a:p>
          <a:p>
            <a:pPr>
              <a:lnSpc>
                <a:spcPct val="120000"/>
              </a:lnSpc>
            </a:pPr>
            <a:r>
              <a:rPr lang="en-US" sz="2400" dirty="0" smtClean="0">
                <a:solidFill>
                  <a:schemeClr val="bg1">
                    <a:lumMod val="65000"/>
                  </a:schemeClr>
                </a:solidFill>
              </a:rPr>
              <a:t>Specialist </a:t>
            </a:r>
            <a:r>
              <a:rPr lang="en-US" sz="2400" dirty="0">
                <a:solidFill>
                  <a:schemeClr val="bg1">
                    <a:lumMod val="65000"/>
                  </a:schemeClr>
                </a:solidFill>
              </a:rPr>
              <a:t>vs</a:t>
            </a:r>
            <a:r>
              <a:rPr lang="en-US" sz="2400" dirty="0" smtClean="0">
                <a:solidFill>
                  <a:schemeClr val="bg1">
                    <a:lumMod val="65000"/>
                  </a:schemeClr>
                </a:solidFill>
              </a:rPr>
              <a:t>. generalist</a:t>
            </a:r>
            <a:endParaRPr lang="en-US" sz="2400" dirty="0">
              <a:solidFill>
                <a:schemeClr val="bg1">
                  <a:lumMod val="65000"/>
                </a:schemeClr>
              </a:solidFill>
            </a:endParaRPr>
          </a:p>
          <a:p>
            <a:pPr>
              <a:lnSpc>
                <a:spcPct val="120000"/>
              </a:lnSpc>
            </a:pPr>
            <a:r>
              <a:rPr lang="en-US" sz="2400" dirty="0" smtClean="0">
                <a:solidFill>
                  <a:schemeClr val="bg1">
                    <a:lumMod val="65000"/>
                  </a:schemeClr>
                </a:solidFill>
              </a:rPr>
              <a:t>Successional status/habitat maturity (</a:t>
            </a:r>
            <a:r>
              <a:rPr lang="en-US" sz="2400" i="1" dirty="0" smtClean="0">
                <a:solidFill>
                  <a:schemeClr val="bg1">
                    <a:lumMod val="65000"/>
                  </a:schemeClr>
                </a:solidFill>
              </a:rPr>
              <a:t>habitat stability</a:t>
            </a:r>
            <a:r>
              <a:rPr lang="en-US" sz="2400" dirty="0" smtClean="0">
                <a:solidFill>
                  <a:schemeClr val="bg1">
                    <a:lumMod val="65000"/>
                  </a:schemeClr>
                </a:solidFill>
              </a:rPr>
              <a:t>)</a:t>
            </a:r>
            <a:endParaRPr lang="en-US" sz="2400" dirty="0">
              <a:solidFill>
                <a:schemeClr val="bg1">
                  <a:lumMod val="65000"/>
                </a:schemeClr>
              </a:solidFill>
            </a:endParaRPr>
          </a:p>
          <a:p>
            <a:pPr>
              <a:lnSpc>
                <a:spcPct val="120000"/>
              </a:lnSpc>
            </a:pPr>
            <a:r>
              <a:rPr lang="en-US" sz="2400" dirty="0" smtClean="0">
                <a:solidFill>
                  <a:schemeClr val="bg1"/>
                </a:solidFill>
              </a:rPr>
              <a:t>Species rarity or range (</a:t>
            </a:r>
            <a:r>
              <a:rPr lang="en-US" sz="2400" i="1" dirty="0" smtClean="0">
                <a:solidFill>
                  <a:schemeClr val="bg1"/>
                </a:solidFill>
              </a:rPr>
              <a:t>cosmopolitan, widespread, restricted</a:t>
            </a:r>
            <a:r>
              <a:rPr lang="en-US" sz="2400" dirty="0" smtClean="0">
                <a:solidFill>
                  <a:schemeClr val="bg1"/>
                </a:solidFill>
              </a:rPr>
              <a:t>)</a:t>
            </a:r>
          </a:p>
          <a:p>
            <a:pPr>
              <a:lnSpc>
                <a:spcPct val="120000"/>
              </a:lnSpc>
            </a:pPr>
            <a:r>
              <a:rPr lang="en-US" sz="2400" dirty="0" smtClean="0">
                <a:solidFill>
                  <a:schemeClr val="bg1">
                    <a:lumMod val="65000"/>
                  </a:schemeClr>
                </a:solidFill>
              </a:rPr>
              <a:t>Habitat Breadth/Habitat specificity/Ecological amplitude- the # or range of habitats</a:t>
            </a:r>
          </a:p>
          <a:p>
            <a:pPr>
              <a:lnSpc>
                <a:spcPct val="120000"/>
              </a:lnSpc>
            </a:pPr>
            <a:r>
              <a:rPr lang="en-US" sz="2400" dirty="0" smtClean="0">
                <a:solidFill>
                  <a:schemeClr val="bg1">
                    <a:lumMod val="65000"/>
                  </a:schemeClr>
                </a:solidFill>
              </a:rPr>
              <a:t>Environmental </a:t>
            </a:r>
            <a:r>
              <a:rPr lang="en-US" sz="2400" dirty="0">
                <a:solidFill>
                  <a:schemeClr val="bg1">
                    <a:lumMod val="65000"/>
                  </a:schemeClr>
                </a:solidFill>
              </a:rPr>
              <a:t>niche breadth</a:t>
            </a:r>
          </a:p>
          <a:p>
            <a:pPr>
              <a:lnSpc>
                <a:spcPct val="120000"/>
              </a:lnSpc>
            </a:pPr>
            <a:r>
              <a:rPr lang="en-US" sz="2400" dirty="0" smtClean="0">
                <a:solidFill>
                  <a:schemeClr val="bg1">
                    <a:lumMod val="65000"/>
                  </a:schemeClr>
                </a:solidFill>
              </a:rPr>
              <a:t>Habitat fidelity or faithfulness– the types of habitat</a:t>
            </a:r>
          </a:p>
          <a:p>
            <a:pPr marL="0" indent="0">
              <a:buNone/>
            </a:pPr>
            <a:endParaRPr lang="en-US" sz="800" dirty="0">
              <a:solidFill>
                <a:schemeClr val="bg1"/>
              </a:solidFill>
            </a:endParaRPr>
          </a:p>
        </p:txBody>
      </p:sp>
    </p:spTree>
    <p:extLst>
      <p:ext uri="{BB962C8B-B14F-4D97-AF65-F5344CB8AC3E}">
        <p14:creationId xmlns:p14="http://schemas.microsoft.com/office/powerpoint/2010/main" val="3643088403"/>
      </p:ext>
    </p:extLst>
  </p:cSld>
  <p:clrMapOvr>
    <a:masterClrMapping/>
  </p:clrMapOvr>
  <mc:AlternateContent xmlns:mc="http://schemas.openxmlformats.org/markup-compatibility/2006" xmlns:p14="http://schemas.microsoft.com/office/powerpoint/2010/main">
    <mc:Choice Requires="p14">
      <p:transition spd="slow" p14:dur="2000" advTm="4721"/>
    </mc:Choice>
    <mc:Fallback xmlns="">
      <p:transition spd="slow" advTm="4721"/>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838200" y="2017537"/>
            <a:ext cx="10515600" cy="4351338"/>
          </a:xfrm>
        </p:spPr>
        <p:txBody>
          <a:bodyPr>
            <a:normAutofit fontScale="92500" lnSpcReduction="10000"/>
          </a:bodyPr>
          <a:lstStyle/>
          <a:p>
            <a:pPr>
              <a:buFont typeface="Arial" charset="0"/>
              <a:buNone/>
            </a:pPr>
            <a:r>
              <a:rPr lang="en-US" sz="4000" i="1" dirty="0">
                <a:solidFill>
                  <a:schemeClr val="bg1"/>
                </a:solidFill>
              </a:rPr>
              <a:t>“All too frequently, areas where legally protected species are absent are considered expendable under current formal environmental evaluations. It is precisely because </a:t>
            </a:r>
            <a:r>
              <a:rPr lang="en-US" sz="4000" b="1" i="1" u="sng" dirty="0">
                <a:solidFill>
                  <a:schemeClr val="bg1"/>
                </a:solidFill>
              </a:rPr>
              <a:t>Floristic Quality Assessment is not based on species rarity or legal status </a:t>
            </a:r>
            <a:r>
              <a:rPr lang="en-US" sz="4000" i="1" dirty="0">
                <a:solidFill>
                  <a:schemeClr val="bg1"/>
                </a:solidFill>
              </a:rPr>
              <a:t>that it is a useful tool for assessing the natural quality of an area. ”</a:t>
            </a:r>
          </a:p>
          <a:p>
            <a:pPr>
              <a:buFont typeface="Arial" charset="0"/>
              <a:buNone/>
            </a:pPr>
            <a:endParaRPr lang="en-US" sz="3600" dirty="0" smtClean="0">
              <a:solidFill>
                <a:schemeClr val="bg1"/>
              </a:solidFill>
            </a:endParaRPr>
          </a:p>
          <a:p>
            <a:pPr algn="r">
              <a:buFont typeface="Arial" charset="0"/>
              <a:buNone/>
            </a:pPr>
            <a:r>
              <a:rPr lang="en-US" sz="1900" dirty="0" smtClean="0">
                <a:solidFill>
                  <a:schemeClr val="bg1"/>
                </a:solidFill>
              </a:rPr>
              <a:t>Herman </a:t>
            </a:r>
            <a:r>
              <a:rPr lang="en-US" sz="1900" dirty="0">
                <a:solidFill>
                  <a:schemeClr val="bg1"/>
                </a:solidFill>
              </a:rPr>
              <a:t>et al. 2001</a:t>
            </a:r>
          </a:p>
        </p:txBody>
      </p:sp>
    </p:spTree>
    <p:extLst>
      <p:ext uri="{BB962C8B-B14F-4D97-AF65-F5344CB8AC3E}">
        <p14:creationId xmlns:p14="http://schemas.microsoft.com/office/powerpoint/2010/main" val="3145483408"/>
      </p:ext>
    </p:extLst>
  </p:cSld>
  <p:clrMapOvr>
    <a:masterClrMapping/>
  </p:clrMapOvr>
  <mc:AlternateContent xmlns:mc="http://schemas.openxmlformats.org/markup-compatibility/2006" xmlns:p14="http://schemas.microsoft.com/office/powerpoint/2010/main">
    <mc:Choice Requires="p14">
      <p:transition spd="slow" p14:dur="2000" advTm="30945"/>
    </mc:Choice>
    <mc:Fallback xmlns="">
      <p:transition spd="slow" advTm="3094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7586" y="32152"/>
            <a:ext cx="6951001" cy="1685106"/>
          </a:xfrm>
        </p:spPr>
        <p:txBody>
          <a:bodyPr vert="horz" lIns="92075" tIns="46038" rIns="92075" bIns="46038" rtlCol="0" anchor="ctr">
            <a:noAutofit/>
          </a:bodyPr>
          <a:lstStyle/>
          <a:p>
            <a:pPr eaLnBrk="1" hangingPunct="1"/>
            <a:r>
              <a:rPr lang="en-US" sz="5400" dirty="0" smtClean="0">
                <a:solidFill>
                  <a:schemeClr val="bg1"/>
                </a:solidFill>
              </a:rPr>
              <a:t>Rare &amp; Protected</a:t>
            </a:r>
          </a:p>
        </p:txBody>
      </p:sp>
      <p:sp>
        <p:nvSpPr>
          <p:cNvPr id="63491" name="Rectangle 3"/>
          <p:cNvSpPr>
            <a:spLocks noGrp="1" noChangeArrowheads="1"/>
          </p:cNvSpPr>
          <p:nvPr>
            <p:ph type="body" idx="4294967295"/>
          </p:nvPr>
        </p:nvSpPr>
        <p:spPr>
          <a:xfrm>
            <a:off x="413074" y="1512276"/>
            <a:ext cx="6318802" cy="5345724"/>
          </a:xfrm>
        </p:spPr>
        <p:txBody>
          <a:bodyPr vert="horz" lIns="92075" tIns="46038" rIns="92075" bIns="46038" rtlCol="0">
            <a:normAutofit fontScale="92500" lnSpcReduction="10000"/>
          </a:bodyPr>
          <a:lstStyle/>
          <a:p>
            <a:r>
              <a:rPr lang="en-US" sz="3900" dirty="0">
                <a:solidFill>
                  <a:schemeClr val="bg1"/>
                </a:solidFill>
              </a:rPr>
              <a:t>3,500 plants</a:t>
            </a:r>
          </a:p>
          <a:p>
            <a:endParaRPr lang="en-US" sz="3900" dirty="0" smtClean="0">
              <a:solidFill>
                <a:schemeClr val="bg1"/>
              </a:solidFill>
            </a:endParaRPr>
          </a:p>
          <a:p>
            <a:r>
              <a:rPr lang="en-US" sz="3900" dirty="0" smtClean="0">
                <a:solidFill>
                  <a:schemeClr val="bg1"/>
                </a:solidFill>
              </a:rPr>
              <a:t>2,500 </a:t>
            </a:r>
            <a:r>
              <a:rPr lang="en-US" sz="3900" dirty="0">
                <a:solidFill>
                  <a:schemeClr val="bg1"/>
                </a:solidFill>
              </a:rPr>
              <a:t>native</a:t>
            </a:r>
          </a:p>
          <a:p>
            <a:endParaRPr lang="en-US" sz="3900" dirty="0" smtClean="0">
              <a:solidFill>
                <a:schemeClr val="bg1"/>
              </a:solidFill>
            </a:endParaRPr>
          </a:p>
          <a:p>
            <a:r>
              <a:rPr lang="en-US" sz="3900" dirty="0" smtClean="0">
                <a:solidFill>
                  <a:schemeClr val="bg1"/>
                </a:solidFill>
              </a:rPr>
              <a:t>340  T &amp; E’s</a:t>
            </a:r>
            <a:endParaRPr lang="en-US" sz="3900" dirty="0">
              <a:solidFill>
                <a:schemeClr val="bg1"/>
              </a:solidFill>
            </a:endParaRPr>
          </a:p>
          <a:p>
            <a:pPr lvl="1"/>
            <a:r>
              <a:rPr lang="en-US" sz="3000" dirty="0">
                <a:solidFill>
                  <a:schemeClr val="bg1"/>
                </a:solidFill>
              </a:rPr>
              <a:t>75 threatened</a:t>
            </a:r>
          </a:p>
          <a:p>
            <a:pPr lvl="1"/>
            <a:r>
              <a:rPr lang="en-US" sz="3000" dirty="0">
                <a:solidFill>
                  <a:schemeClr val="bg1"/>
                </a:solidFill>
              </a:rPr>
              <a:t>265 </a:t>
            </a:r>
            <a:r>
              <a:rPr lang="en-US" sz="3000" dirty="0" smtClean="0">
                <a:solidFill>
                  <a:schemeClr val="bg1"/>
                </a:solidFill>
              </a:rPr>
              <a:t>endangered</a:t>
            </a:r>
            <a:endParaRPr lang="en-US" sz="3900" dirty="0">
              <a:solidFill>
                <a:schemeClr val="bg1"/>
              </a:solidFill>
            </a:endParaRPr>
          </a:p>
          <a:p>
            <a:pPr eaLnBrk="1" hangingPunct="1"/>
            <a:endParaRPr lang="en-US" sz="3900" dirty="0" smtClean="0">
              <a:solidFill>
                <a:schemeClr val="bg1"/>
              </a:solidFill>
            </a:endParaRPr>
          </a:p>
          <a:p>
            <a:pPr eaLnBrk="1" hangingPunct="1"/>
            <a:r>
              <a:rPr lang="en-US" sz="3900" dirty="0" smtClean="0">
                <a:solidFill>
                  <a:schemeClr val="bg1"/>
                </a:solidFill>
              </a:rPr>
              <a:t>1 threatened </a:t>
            </a:r>
            <a:r>
              <a:rPr lang="en-US" sz="3900" dirty="0">
                <a:solidFill>
                  <a:schemeClr val="bg1"/>
                </a:solidFill>
              </a:rPr>
              <a:t>(</a:t>
            </a:r>
            <a:r>
              <a:rPr lang="en-US" sz="3900" i="1" dirty="0" err="1">
                <a:solidFill>
                  <a:schemeClr val="bg1"/>
                </a:solidFill>
              </a:rPr>
              <a:t>Cyperus</a:t>
            </a:r>
            <a:r>
              <a:rPr lang="en-US" sz="3900" i="1" dirty="0">
                <a:solidFill>
                  <a:schemeClr val="bg1"/>
                </a:solidFill>
              </a:rPr>
              <a:t> </a:t>
            </a:r>
            <a:r>
              <a:rPr lang="en-US" sz="3900" i="1" dirty="0" err="1">
                <a:solidFill>
                  <a:schemeClr val="bg1"/>
                </a:solidFill>
              </a:rPr>
              <a:t>greyoides</a:t>
            </a:r>
            <a:r>
              <a:rPr lang="en-US" sz="3900" dirty="0">
                <a:solidFill>
                  <a:schemeClr val="bg1"/>
                </a:solidFill>
              </a:rPr>
              <a:t>)</a:t>
            </a:r>
          </a:p>
          <a:p>
            <a:pPr>
              <a:buNone/>
            </a:pPr>
            <a:endParaRPr lang="en-US" sz="3200" dirty="0" smtClean="0">
              <a:solidFill>
                <a:schemeClr val="bg1"/>
              </a:solidFill>
            </a:endParaRPr>
          </a:p>
          <a:p>
            <a:pPr>
              <a:buNone/>
            </a:pPr>
            <a:endParaRPr lang="en-US" sz="3200" dirty="0" smtClean="0">
              <a:solidFill>
                <a:schemeClr val="bg1"/>
              </a:solidFill>
            </a:endParaRPr>
          </a:p>
          <a:p>
            <a:pPr algn="r">
              <a:buNone/>
            </a:pPr>
            <a:endParaRPr lang="en-US" sz="2000" dirty="0" smtClean="0">
              <a:solidFill>
                <a:schemeClr val="bg1"/>
              </a:solidFill>
            </a:endParaRPr>
          </a:p>
        </p:txBody>
      </p:sp>
      <p:pic>
        <p:nvPicPr>
          <p:cNvPr id="63492" name="Picture 4" descr="G:\CTAP\Misc\2006 sample s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35" t="6732" r="5784" b="4038"/>
          <a:stretch/>
        </p:blipFill>
        <p:spPr bwMode="auto">
          <a:xfrm>
            <a:off x="6951002" y="32152"/>
            <a:ext cx="4965510" cy="6825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892571"/>
      </p:ext>
    </p:extLst>
  </p:cSld>
  <p:clrMapOvr>
    <a:masterClrMapping/>
  </p:clrMapOvr>
  <mc:AlternateContent xmlns:mc="http://schemas.openxmlformats.org/markup-compatibility/2006" xmlns:p14="http://schemas.microsoft.com/office/powerpoint/2010/main">
    <mc:Choice Requires="p14">
      <p:transition spd="slow" p14:dur="2000" advTm="43794"/>
    </mc:Choice>
    <mc:Fallback xmlns="">
      <p:transition spd="slow" advTm="4379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529" name="Picture 1" descr="counties and native C"/>
          <p:cNvPicPr>
            <a:picLocks noChangeAspect="1" noChangeArrowheads="1"/>
          </p:cNvPicPr>
          <p:nvPr/>
        </p:nvPicPr>
        <p:blipFill>
          <a:blip r:embed="rId3">
            <a:extLst>
              <a:ext uri="{28A0092B-C50C-407E-A947-70E740481C1C}">
                <a14:useLocalDpi xmlns:a14="http://schemas.microsoft.com/office/drawing/2010/main" val="0"/>
              </a:ext>
            </a:extLst>
          </a:blip>
          <a:srcRect l="19273" t="4105" r="39230" b="61095"/>
          <a:stretch>
            <a:fillRect/>
          </a:stretch>
        </p:blipFill>
        <p:spPr bwMode="auto">
          <a:xfrm>
            <a:off x="5603287" y="228600"/>
            <a:ext cx="6295261" cy="61142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604736" y="3490074"/>
            <a:ext cx="499855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smtClean="0">
                <a:ln>
                  <a:noFill/>
                </a:ln>
                <a:solidFill>
                  <a:schemeClr val="bg1"/>
                </a:solidFill>
                <a:effectLst/>
                <a:ea typeface="Calibri" panose="020F0502020204030204" pitchFamily="34" charset="0"/>
                <a:cs typeface="Times New Roman" panose="02020603050405020304" pitchFamily="18" charset="0"/>
              </a:rPr>
              <a:t>Illinois species’ </a:t>
            </a:r>
            <a:r>
              <a:rPr kumimoji="0" lang="en-US" altLang="en-US" sz="2800" b="0" i="1" u="none" strike="noStrike" cap="none" normalizeH="0" baseline="0" dirty="0" smtClean="0">
                <a:ln>
                  <a:noFill/>
                </a:ln>
                <a:solidFill>
                  <a:schemeClr val="bg1"/>
                </a:solidFill>
                <a:effectLst/>
                <a:ea typeface="Calibri" panose="020F0502020204030204" pitchFamily="34" charset="0"/>
                <a:cs typeface="Times New Roman" panose="02020603050405020304" pitchFamily="18" charset="0"/>
              </a:rPr>
              <a:t>C</a:t>
            </a:r>
            <a:r>
              <a:rPr kumimoji="0" lang="en-US" altLang="en-US" sz="2800" b="0" i="0" u="none" strike="noStrike" cap="none" normalizeH="0" baseline="0" dirty="0" smtClean="0">
                <a:ln>
                  <a:noFill/>
                </a:ln>
                <a:solidFill>
                  <a:schemeClr val="bg1"/>
                </a:solidFill>
                <a:effectLst/>
                <a:ea typeface="Calibri" panose="020F0502020204030204" pitchFamily="34" charset="0"/>
                <a:cs typeface="Times New Roman" panose="02020603050405020304" pitchFamily="18" charset="0"/>
              </a:rPr>
              <a:t>-values and Range (</a:t>
            </a:r>
            <a:r>
              <a:rPr lang="en-US" altLang="en-US" sz="2800" dirty="0" smtClean="0">
                <a:solidFill>
                  <a:schemeClr val="bg1"/>
                </a:solidFill>
                <a:ea typeface="Calibri" panose="020F0502020204030204" pitchFamily="34" charset="0"/>
                <a:cs typeface="Times New Roman" panose="02020603050405020304" pitchFamily="18" charset="0"/>
              </a:rPr>
              <a:t># </a:t>
            </a:r>
            <a:r>
              <a:rPr kumimoji="0" lang="en-US" altLang="en-US" sz="2800" b="0" i="0" u="none" strike="noStrike" cap="none" normalizeH="0" baseline="0" dirty="0" smtClean="0">
                <a:ln>
                  <a:noFill/>
                </a:ln>
                <a:solidFill>
                  <a:schemeClr val="bg1"/>
                </a:solidFill>
                <a:effectLst/>
                <a:ea typeface="Calibri" panose="020F0502020204030204" pitchFamily="34" charset="0"/>
                <a:cs typeface="Times New Roman" panose="02020603050405020304" pitchFamily="18" charset="0"/>
              </a:rPr>
              <a:t>counties occur in)</a:t>
            </a:r>
          </a:p>
          <a:p>
            <a:pPr marR="0" lvl="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smtClean="0">
                <a:ln>
                  <a:noFill/>
                </a:ln>
                <a:solidFill>
                  <a:schemeClr val="bg1"/>
                </a:solidFill>
                <a:effectLst/>
                <a:ea typeface="Calibri" panose="020F0502020204030204" pitchFamily="34" charset="0"/>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tabLst/>
            </a:pPr>
            <a:endParaRPr lang="en-US" altLang="en-US" sz="2800" dirty="0">
              <a:solidFill>
                <a:schemeClr val="bg1"/>
              </a:solidFill>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kumimoji="0" lang="en-US" altLang="en-US" sz="2800" b="0" i="0" u="none" strike="noStrike" cap="none" normalizeH="0" baseline="0" dirty="0" smtClean="0">
                <a:ln>
                  <a:noFill/>
                </a:ln>
                <a:solidFill>
                  <a:schemeClr val="bg1"/>
                </a:solidFill>
                <a:effectLst/>
                <a:ea typeface="Calibri" panose="020F0502020204030204" pitchFamily="34" charset="0"/>
                <a:cs typeface="Times New Roman" panose="02020603050405020304" pitchFamily="18" charset="0"/>
              </a:rPr>
              <a:t>N = </a:t>
            </a:r>
            <a:r>
              <a:rPr lang="en-US" altLang="en-US" sz="2800" dirty="0">
                <a:solidFill>
                  <a:schemeClr val="bg1"/>
                </a:solidFill>
                <a:ea typeface="Calibri" panose="020F0502020204030204" pitchFamily="34" charset="0"/>
                <a:cs typeface="Times New Roman" panose="02020603050405020304" pitchFamily="18" charset="0"/>
              </a:rPr>
              <a:t>1987 (natives only) </a:t>
            </a:r>
            <a:endParaRPr kumimoji="0" lang="en-US" altLang="en-US" sz="2800" b="0" i="0" u="none" strike="noStrike" cap="none" normalizeH="0" baseline="0" dirty="0" smtClean="0">
              <a:ln>
                <a:noFill/>
              </a:ln>
              <a:solidFill>
                <a:schemeClr val="bg1"/>
              </a:solidFill>
              <a:effectLst/>
              <a:ea typeface="Calibri" panose="020F0502020204030204" pitchFamily="34" charset="0"/>
              <a:cs typeface="Times New Roman" panose="02020603050405020304" pitchFamily="18" charset="0"/>
            </a:endParaRPr>
          </a:p>
        </p:txBody>
      </p:sp>
      <p:sp>
        <p:nvSpPr>
          <p:cNvPr id="3" name="Rectangle 2"/>
          <p:cNvSpPr/>
          <p:nvPr/>
        </p:nvSpPr>
        <p:spPr>
          <a:xfrm>
            <a:off x="1176182" y="6270135"/>
            <a:ext cx="2773516" cy="369332"/>
          </a:xfrm>
          <a:prstGeom prst="rect">
            <a:avLst/>
          </a:prstGeom>
        </p:spPr>
        <p:txBody>
          <a:bodyPr wrap="none">
            <a:spAutoFit/>
          </a:bodyPr>
          <a:lstStyle/>
          <a:p>
            <a:pPr marL="457200" lvl="0" indent="-457200" eaLnBrk="0" fontAlgn="base" hangingPunct="0">
              <a:spcBef>
                <a:spcPct val="0"/>
              </a:spcBef>
              <a:spcAft>
                <a:spcPct val="0"/>
              </a:spcAft>
              <a:buFont typeface="Arial" panose="020B0604020202020204" pitchFamily="34" charset="0"/>
              <a:buChar char="•"/>
            </a:pPr>
            <a:r>
              <a:rPr lang="en-US" altLang="en-US" i="1" dirty="0">
                <a:solidFill>
                  <a:schemeClr val="bg1"/>
                </a:solidFill>
                <a:ea typeface="Calibri" panose="020F0502020204030204" pitchFamily="34" charset="0"/>
                <a:cs typeface="Times New Roman" panose="02020603050405020304" pitchFamily="18" charset="0"/>
              </a:rPr>
              <a:t>p</a:t>
            </a:r>
            <a:r>
              <a:rPr lang="en-US" altLang="en-US" dirty="0">
                <a:solidFill>
                  <a:schemeClr val="bg1"/>
                </a:solidFill>
                <a:ea typeface="Calibri" panose="020F0502020204030204" pitchFamily="34" charset="0"/>
                <a:cs typeface="Times New Roman" panose="02020603050405020304" pitchFamily="18" charset="0"/>
              </a:rPr>
              <a:t> &lt; 0.0001, </a:t>
            </a:r>
            <a:r>
              <a:rPr lang="en-US" altLang="en-US" i="1" dirty="0">
                <a:solidFill>
                  <a:schemeClr val="bg1"/>
                </a:solidFill>
                <a:ea typeface="Calibri" panose="020F0502020204030204" pitchFamily="34" charset="0"/>
                <a:cs typeface="Times New Roman" panose="02020603050405020304" pitchFamily="18" charset="0"/>
              </a:rPr>
              <a:t>r</a:t>
            </a:r>
            <a:r>
              <a:rPr lang="en-US" altLang="en-US" baseline="30000" dirty="0">
                <a:solidFill>
                  <a:schemeClr val="bg1"/>
                </a:solidFill>
                <a:ea typeface="Calibri" panose="020F0502020204030204" pitchFamily="34" charset="0"/>
                <a:cs typeface="Times New Roman" panose="02020603050405020304" pitchFamily="18" charset="0"/>
              </a:rPr>
              <a:t>2</a:t>
            </a:r>
            <a:r>
              <a:rPr lang="en-US" altLang="en-US" i="1" baseline="-30000" dirty="0">
                <a:solidFill>
                  <a:schemeClr val="bg1"/>
                </a:solidFill>
                <a:ea typeface="Calibri" panose="020F0502020204030204" pitchFamily="34" charset="0"/>
                <a:cs typeface="Times New Roman" panose="02020603050405020304" pitchFamily="18" charset="0"/>
              </a:rPr>
              <a:t>adj</a:t>
            </a:r>
            <a:r>
              <a:rPr lang="en-US" altLang="en-US" dirty="0">
                <a:solidFill>
                  <a:schemeClr val="bg1"/>
                </a:solidFill>
                <a:ea typeface="Calibri" panose="020F0502020204030204" pitchFamily="34" charset="0"/>
                <a:cs typeface="Times New Roman" panose="02020603050405020304" pitchFamily="18" charset="0"/>
              </a:rPr>
              <a:t> = 0.50 </a:t>
            </a:r>
          </a:p>
        </p:txBody>
      </p:sp>
      <p:sp>
        <p:nvSpPr>
          <p:cNvPr id="8" name="Title 1"/>
          <p:cNvSpPr txBox="1">
            <a:spLocks/>
          </p:cNvSpPr>
          <p:nvPr/>
        </p:nvSpPr>
        <p:spPr>
          <a:xfrm>
            <a:off x="170523" y="228600"/>
            <a:ext cx="5432764" cy="265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solidFill>
                  <a:schemeClr val="bg1"/>
                </a:solidFill>
              </a:rPr>
              <a:t>Species Conservatism IS NOT</a:t>
            </a:r>
            <a:r>
              <a:rPr lang="en-US" sz="5400" dirty="0" smtClean="0">
                <a:solidFill>
                  <a:srgbClr val="FFFF00"/>
                </a:solidFill>
              </a:rPr>
              <a:t>*</a:t>
            </a:r>
            <a:endParaRPr lang="en-US" sz="5400" dirty="0">
              <a:solidFill>
                <a:srgbClr val="FFFF00"/>
              </a:solidFill>
            </a:endParaRPr>
          </a:p>
        </p:txBody>
      </p:sp>
      <p:sp>
        <p:nvSpPr>
          <p:cNvPr id="10" name="Rectangle 9"/>
          <p:cNvSpPr/>
          <p:nvPr/>
        </p:nvSpPr>
        <p:spPr>
          <a:xfrm>
            <a:off x="10888862" y="6454801"/>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
        <p:nvSpPr>
          <p:cNvPr id="2" name="Oval 1"/>
          <p:cNvSpPr/>
          <p:nvPr/>
        </p:nvSpPr>
        <p:spPr>
          <a:xfrm>
            <a:off x="6520721" y="1229193"/>
            <a:ext cx="2998033" cy="2143594"/>
          </a:xfrm>
          <a:prstGeom prst="ellipse">
            <a:avLst/>
          </a:prstGeom>
          <a:solidFill>
            <a:schemeClr val="accent1">
              <a:lumMod val="20000"/>
              <a:lumOff val="80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299092"/>
      </p:ext>
    </p:extLst>
  </p:cSld>
  <p:clrMapOvr>
    <a:masterClrMapping/>
  </p:clrMapOvr>
  <mc:AlternateContent xmlns:mc="http://schemas.openxmlformats.org/markup-compatibility/2006" xmlns:p14="http://schemas.microsoft.com/office/powerpoint/2010/main">
    <mc:Choice Requires="p14">
      <p:transition spd="slow" p14:dur="2000" advTm="31731"/>
    </mc:Choice>
    <mc:Fallback xmlns="">
      <p:transition spd="slow" advTm="317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2062453" y="1154498"/>
          <a:ext cx="7268308" cy="5427785"/>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9399508" y="4934177"/>
            <a:ext cx="2268224" cy="646331"/>
          </a:xfrm>
          <a:prstGeom prst="rect">
            <a:avLst/>
          </a:prstGeom>
          <a:noFill/>
        </p:spPr>
        <p:txBody>
          <a:bodyPr wrap="square" rtlCol="0">
            <a:spAutoFit/>
          </a:bodyPr>
          <a:lstStyle/>
          <a:p>
            <a:r>
              <a:rPr lang="en-US" dirty="0">
                <a:solidFill>
                  <a:schemeClr val="bg1"/>
                </a:solidFill>
              </a:rPr>
              <a:t>Spearman rank correlation (</a:t>
            </a:r>
            <a:r>
              <a:rPr lang="el-GR" i="1" dirty="0">
                <a:solidFill>
                  <a:schemeClr val="bg1"/>
                </a:solidFill>
              </a:rPr>
              <a:t>ρ</a:t>
            </a:r>
            <a:r>
              <a:rPr lang="en-US" dirty="0">
                <a:solidFill>
                  <a:schemeClr val="bg1"/>
                </a:solidFill>
              </a:rPr>
              <a:t>) = 0.55</a:t>
            </a:r>
          </a:p>
        </p:txBody>
      </p:sp>
      <p:sp>
        <p:nvSpPr>
          <p:cNvPr id="24" name="TextBox 23"/>
          <p:cNvSpPr txBox="1"/>
          <p:nvPr/>
        </p:nvSpPr>
        <p:spPr>
          <a:xfrm>
            <a:off x="9399508" y="6234250"/>
            <a:ext cx="3911460" cy="338554"/>
          </a:xfrm>
          <a:prstGeom prst="rect">
            <a:avLst/>
          </a:prstGeom>
          <a:noFill/>
        </p:spPr>
        <p:txBody>
          <a:bodyPr wrap="square" rtlCol="0">
            <a:spAutoFit/>
          </a:bodyPr>
          <a:lstStyle/>
          <a:p>
            <a:r>
              <a:rPr lang="en-US" sz="1600" dirty="0" smtClean="0">
                <a:solidFill>
                  <a:schemeClr val="bg1"/>
                </a:solidFill>
              </a:rPr>
              <a:t>Matthews, Spyreas, Long, </a:t>
            </a:r>
            <a:r>
              <a:rPr lang="en-US" sz="1600" i="1" dirty="0" smtClean="0">
                <a:solidFill>
                  <a:schemeClr val="bg1"/>
                </a:solidFill>
              </a:rPr>
              <a:t>2015</a:t>
            </a:r>
            <a:endParaRPr lang="en-US" sz="1600" i="1" dirty="0">
              <a:solidFill>
                <a:schemeClr val="bg1"/>
              </a:solidFill>
            </a:endParaRPr>
          </a:p>
        </p:txBody>
      </p:sp>
      <p:sp>
        <p:nvSpPr>
          <p:cNvPr id="5" name="Title 4"/>
          <p:cNvSpPr>
            <a:spLocks noGrp="1"/>
          </p:cNvSpPr>
          <p:nvPr>
            <p:ph type="title"/>
          </p:nvPr>
        </p:nvSpPr>
        <p:spPr>
          <a:xfrm>
            <a:off x="484709" y="-135207"/>
            <a:ext cx="10048911" cy="1612265"/>
          </a:xfrm>
        </p:spPr>
        <p:txBody>
          <a:bodyPr>
            <a:noAutofit/>
          </a:bodyPr>
          <a:lstStyle/>
          <a:p>
            <a:r>
              <a:rPr lang="en-US" sz="5400" dirty="0" smtClean="0">
                <a:solidFill>
                  <a:schemeClr val="bg1"/>
                </a:solidFill>
              </a:rPr>
              <a:t>Species </a:t>
            </a:r>
            <a:r>
              <a:rPr lang="en-US" sz="5400" i="1" dirty="0" smtClean="0">
                <a:solidFill>
                  <a:schemeClr val="bg1"/>
                </a:solidFill>
              </a:rPr>
              <a:t>C</a:t>
            </a:r>
            <a:r>
              <a:rPr lang="en-US" sz="5400" dirty="0" smtClean="0">
                <a:solidFill>
                  <a:schemeClr val="bg1"/>
                </a:solidFill>
              </a:rPr>
              <a:t>-values are Accurate</a:t>
            </a:r>
            <a:endParaRPr lang="en-US" sz="5400" dirty="0">
              <a:solidFill>
                <a:schemeClr val="bg1"/>
              </a:solidFill>
            </a:endParaRPr>
          </a:p>
        </p:txBody>
      </p:sp>
    </p:spTree>
    <p:extLst>
      <p:ext uri="{BB962C8B-B14F-4D97-AF65-F5344CB8AC3E}">
        <p14:creationId xmlns:p14="http://schemas.microsoft.com/office/powerpoint/2010/main" val="4191682738"/>
      </p:ext>
    </p:extLst>
  </p:cSld>
  <p:clrMapOvr>
    <a:masterClrMapping/>
  </p:clrMapOvr>
  <mc:AlternateContent xmlns:mc="http://schemas.openxmlformats.org/markup-compatibility/2006" xmlns:p14="http://schemas.microsoft.com/office/powerpoint/2010/main">
    <mc:Choice Requires="p14">
      <p:transition spd="slow" p14:dur="10750" advTm="124273"/>
    </mc:Choice>
    <mc:Fallback xmlns="">
      <p:transition spd="slow" advTm="12427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0040" y="365125"/>
            <a:ext cx="4257675" cy="1612265"/>
          </a:xfrm>
        </p:spPr>
        <p:txBody>
          <a:bodyPr>
            <a:noAutofit/>
          </a:bodyPr>
          <a:lstStyle/>
          <a:p>
            <a:r>
              <a:rPr lang="en-US" sz="5400" dirty="0" smtClean="0">
                <a:solidFill>
                  <a:schemeClr val="bg1"/>
                </a:solidFill>
              </a:rPr>
              <a:t>Site Level Metrics  Work Very Well</a:t>
            </a:r>
            <a:endParaRPr lang="en-US" sz="5400" dirty="0">
              <a:solidFill>
                <a:schemeClr val="bg1"/>
              </a:solidFill>
            </a:endParaRPr>
          </a:p>
        </p:txBody>
      </p:sp>
      <p:sp>
        <p:nvSpPr>
          <p:cNvPr id="3" name="Content Placeholder 2"/>
          <p:cNvSpPr>
            <a:spLocks noGrp="1"/>
          </p:cNvSpPr>
          <p:nvPr>
            <p:ph idx="1"/>
          </p:nvPr>
        </p:nvSpPr>
        <p:spPr>
          <a:xfrm>
            <a:off x="552450" y="2402006"/>
            <a:ext cx="3813810" cy="4351338"/>
          </a:xfrm>
        </p:spPr>
        <p:txBody>
          <a:bodyPr>
            <a:normAutofit/>
          </a:bodyPr>
          <a:lstStyle/>
          <a:p>
            <a:r>
              <a:rPr lang="en-US" dirty="0">
                <a:solidFill>
                  <a:schemeClr val="bg1"/>
                </a:solidFill>
              </a:rPr>
              <a:t>Mean </a:t>
            </a:r>
            <a:r>
              <a:rPr lang="en-US" i="1" dirty="0">
                <a:solidFill>
                  <a:schemeClr val="bg1"/>
                </a:solidFill>
              </a:rPr>
              <a:t>C</a:t>
            </a:r>
            <a:r>
              <a:rPr lang="en-US" dirty="0">
                <a:solidFill>
                  <a:schemeClr val="bg1"/>
                </a:solidFill>
              </a:rPr>
              <a:t> vs. ranked anthropogenic </a:t>
            </a:r>
            <a:r>
              <a:rPr lang="en-US" dirty="0" smtClean="0">
                <a:solidFill>
                  <a:schemeClr val="bg1"/>
                </a:solidFill>
              </a:rPr>
              <a:t>disturbance levels of </a:t>
            </a:r>
            <a:r>
              <a:rPr lang="en-US" dirty="0">
                <a:solidFill>
                  <a:schemeClr val="bg1"/>
                </a:solidFill>
              </a:rPr>
              <a:t>47 emergent wetlands in </a:t>
            </a:r>
            <a:r>
              <a:rPr lang="en-US" dirty="0" smtClean="0">
                <a:solidFill>
                  <a:schemeClr val="bg1"/>
                </a:solidFill>
              </a:rPr>
              <a:t>Illinois</a:t>
            </a:r>
          </a:p>
          <a:p>
            <a:endParaRPr lang="en-US" dirty="0" smtClean="0">
              <a:solidFill>
                <a:schemeClr val="bg1"/>
              </a:solidFill>
            </a:endParaRPr>
          </a:p>
          <a:p>
            <a:r>
              <a:rPr lang="en-US" dirty="0" smtClean="0">
                <a:solidFill>
                  <a:schemeClr val="bg1"/>
                </a:solidFill>
              </a:rPr>
              <a:t>Explained variation </a:t>
            </a:r>
            <a:r>
              <a:rPr lang="en-US" dirty="0" smtClean="0">
                <a:solidFill>
                  <a:schemeClr val="accent2">
                    <a:lumMod val="40000"/>
                    <a:lumOff val="60000"/>
                  </a:schemeClr>
                </a:solidFill>
              </a:rPr>
              <a:t>60-90%</a:t>
            </a:r>
            <a:endParaRPr lang="en-US" dirty="0">
              <a:solidFill>
                <a:schemeClr val="accent2">
                  <a:lumMod val="40000"/>
                  <a:lumOff val="60000"/>
                </a:schemeClr>
              </a:solidFill>
            </a:endParaRPr>
          </a:p>
        </p:txBody>
      </p:sp>
      <p:graphicFrame>
        <p:nvGraphicFramePr>
          <p:cNvPr id="4" name="Chart 3"/>
          <p:cNvGraphicFramePr>
            <a:graphicFrameLocks/>
          </p:cNvGraphicFramePr>
          <p:nvPr>
            <p:extLst>
              <p:ext uri="{D42A27DB-BD31-4B8C-83A1-F6EECF244321}">
                <p14:modId xmlns:p14="http://schemas.microsoft.com/office/powerpoint/2010/main" val="1427580472"/>
              </p:ext>
            </p:extLst>
          </p:nvPr>
        </p:nvGraphicFramePr>
        <p:xfrm>
          <a:off x="4804117" y="230358"/>
          <a:ext cx="7209692" cy="609013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0888862" y="6454801"/>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3581820771"/>
      </p:ext>
    </p:extLst>
  </p:cSld>
  <p:clrMapOvr>
    <a:masterClrMapping/>
  </p:clrMapOvr>
  <mc:AlternateContent xmlns:mc="http://schemas.openxmlformats.org/markup-compatibility/2006" xmlns:p14="http://schemas.microsoft.com/office/powerpoint/2010/main">
    <mc:Choice Requires="p14">
      <p:transition spd="slow" p14:dur="10750" advTm="73183"/>
    </mc:Choice>
    <mc:Fallback xmlns="">
      <p:transition spd="slow" advTm="73183"/>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838200" y="365125"/>
            <a:ext cx="10974070" cy="1325563"/>
          </a:xfrm>
        </p:spPr>
        <p:txBody>
          <a:bodyPr>
            <a:noAutofit/>
          </a:bodyPr>
          <a:lstStyle/>
          <a:p>
            <a:r>
              <a:rPr lang="en-US" sz="5400" dirty="0" smtClean="0">
                <a:solidFill>
                  <a:schemeClr val="bg1"/>
                </a:solidFill>
              </a:rPr>
              <a:t>Floristic Quality is Floristic Quality</a:t>
            </a:r>
            <a:endParaRPr lang="en-US" sz="5400" dirty="0">
              <a:solidFill>
                <a:schemeClr val="bg1"/>
              </a:solidFill>
              <a:cs typeface="Times New Roman" panose="02020603050405020304" pitchFamily="18" charset="0"/>
            </a:endParaRPr>
          </a:p>
        </p:txBody>
      </p:sp>
      <p:graphicFrame>
        <p:nvGraphicFramePr>
          <p:cNvPr id="168290" name="Object 354"/>
          <p:cNvGraphicFramePr>
            <a:graphicFrameLocks noChangeAspect="1"/>
          </p:cNvGraphicFramePr>
          <p:nvPr>
            <p:extLst>
              <p:ext uri="{D42A27DB-BD31-4B8C-83A1-F6EECF244321}">
                <p14:modId xmlns:p14="http://schemas.microsoft.com/office/powerpoint/2010/main" val="795146310"/>
              </p:ext>
            </p:extLst>
          </p:nvPr>
        </p:nvGraphicFramePr>
        <p:xfrm>
          <a:off x="627063" y="2438400"/>
          <a:ext cx="10328275" cy="3487738"/>
        </p:xfrm>
        <a:graphic>
          <a:graphicData uri="http://schemas.openxmlformats.org/presentationml/2006/ole">
            <mc:AlternateContent xmlns:mc="http://schemas.openxmlformats.org/markup-compatibility/2006">
              <mc:Choice xmlns:v="urn:schemas-microsoft-com:vml" Requires="v">
                <p:oleObj spid="_x0000_s31777" name="Document" r:id="rId5" imgW="9699518" imgH="3277329" progId="Word.Document.8">
                  <p:embed/>
                </p:oleObj>
              </mc:Choice>
              <mc:Fallback>
                <p:oleObj name="Document" r:id="rId5" imgW="9699518" imgH="3277329" progId="Word.Document.8">
                  <p:embed/>
                  <p:pic>
                    <p:nvPicPr>
                      <p:cNvPr id="0" name=""/>
                      <p:cNvPicPr>
                        <a:picLocks noChangeAspect="1" noChangeArrowheads="1"/>
                      </p:cNvPicPr>
                      <p:nvPr/>
                    </p:nvPicPr>
                    <p:blipFill>
                      <a:blip r:embed="rId6"/>
                      <a:srcRect/>
                      <a:stretch>
                        <a:fillRect/>
                      </a:stretch>
                    </p:blipFill>
                    <p:spPr bwMode="auto">
                      <a:xfrm>
                        <a:off x="627063" y="2438400"/>
                        <a:ext cx="10328275" cy="3487738"/>
                      </a:xfrm>
                      <a:prstGeom prst="rect">
                        <a:avLst/>
                      </a:prstGeom>
                      <a:noFill/>
                      <a:ln>
                        <a:noFill/>
                      </a:ln>
                      <a:effectLst/>
                      <a:extLst/>
                    </p:spPr>
                  </p:pic>
                </p:oleObj>
              </mc:Fallback>
            </mc:AlternateContent>
          </a:graphicData>
        </a:graphic>
      </p:graphicFrame>
      <p:sp>
        <p:nvSpPr>
          <p:cNvPr id="2" name="Rectangle 1"/>
          <p:cNvSpPr/>
          <p:nvPr/>
        </p:nvSpPr>
        <p:spPr>
          <a:xfrm>
            <a:off x="7627004" y="5943600"/>
            <a:ext cx="2436886" cy="369332"/>
          </a:xfrm>
          <a:prstGeom prst="rect">
            <a:avLst/>
          </a:prstGeom>
        </p:spPr>
        <p:txBody>
          <a:bodyPr wrap="none">
            <a:spAutoFit/>
          </a:bodyPr>
          <a:lstStyle/>
          <a:p>
            <a:r>
              <a:rPr lang="en-US" dirty="0">
                <a:solidFill>
                  <a:schemeClr val="bg1"/>
                </a:solidFill>
                <a:cs typeface="Times New Roman" panose="02020603050405020304" pitchFamily="18" charset="0"/>
              </a:rPr>
              <a:t>** P&lt; 0.0001, * P&lt;0.001</a:t>
            </a:r>
            <a:endParaRPr lang="en-US" i="1" dirty="0">
              <a:solidFill>
                <a:schemeClr val="bg1"/>
              </a:solidFill>
            </a:endParaRPr>
          </a:p>
        </p:txBody>
      </p:sp>
      <p:sp>
        <p:nvSpPr>
          <p:cNvPr id="6" name="Rectangle 5"/>
          <p:cNvSpPr/>
          <p:nvPr/>
        </p:nvSpPr>
        <p:spPr>
          <a:xfrm>
            <a:off x="10782182" y="6409081"/>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1697264436"/>
      </p:ext>
    </p:extLst>
  </p:cSld>
  <p:clrMapOvr>
    <a:masterClrMapping/>
  </p:clrMapOvr>
  <mc:AlternateContent xmlns:mc="http://schemas.openxmlformats.org/markup-compatibility/2006" xmlns:p14="http://schemas.microsoft.com/office/powerpoint/2010/main">
    <mc:Choice Requires="p14">
      <p:transition spd="slow" p14:dur="2000" advTm="28743"/>
    </mc:Choice>
    <mc:Fallback xmlns="">
      <p:transition spd="slow" advTm="2874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solidFill>
                  <a:schemeClr val="bg1"/>
                </a:solidFill>
              </a:rPr>
              <a:t>Outline</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solidFill>
                  <a:schemeClr val="bg1"/>
                </a:solidFill>
              </a:rPr>
              <a:t>Intro Floristic Quality Assessment (FQA)</a:t>
            </a:r>
          </a:p>
          <a:p>
            <a:endParaRPr lang="en-US" dirty="0" smtClean="0">
              <a:solidFill>
                <a:schemeClr val="bg1"/>
              </a:solidFill>
            </a:endParaRPr>
          </a:p>
          <a:p>
            <a:r>
              <a:rPr lang="en-US" dirty="0" smtClean="0">
                <a:solidFill>
                  <a:schemeClr val="bg1"/>
                </a:solidFill>
              </a:rPr>
              <a:t>Philosophy, Definitions, </a:t>
            </a:r>
            <a:r>
              <a:rPr lang="en-US" dirty="0">
                <a:solidFill>
                  <a:schemeClr val="bg1"/>
                </a:solidFill>
              </a:rPr>
              <a:t>&amp;</a:t>
            </a:r>
            <a:r>
              <a:rPr lang="en-US" dirty="0" smtClean="0">
                <a:solidFill>
                  <a:schemeClr val="bg1"/>
                </a:solidFill>
              </a:rPr>
              <a:t> Terms</a:t>
            </a:r>
          </a:p>
          <a:p>
            <a:pPr lvl="1"/>
            <a:r>
              <a:rPr lang="en-US" i="1" dirty="0">
                <a:solidFill>
                  <a:schemeClr val="bg1"/>
                </a:solidFill>
              </a:rPr>
              <a:t>s</a:t>
            </a:r>
            <a:r>
              <a:rPr lang="en-US" i="1" dirty="0" smtClean="0">
                <a:solidFill>
                  <a:schemeClr val="bg1"/>
                </a:solidFill>
              </a:rPr>
              <a:t>pecies Conservatism &amp; Floristic Quality</a:t>
            </a:r>
            <a:endParaRPr lang="en-US" i="1" dirty="0">
              <a:solidFill>
                <a:schemeClr val="bg1"/>
              </a:solidFill>
            </a:endParaRPr>
          </a:p>
          <a:p>
            <a:endParaRPr lang="en-US" dirty="0">
              <a:solidFill>
                <a:schemeClr val="bg1"/>
              </a:solidFill>
            </a:endParaRPr>
          </a:p>
          <a:p>
            <a:r>
              <a:rPr lang="en-US" dirty="0" smtClean="0">
                <a:solidFill>
                  <a:schemeClr val="bg1"/>
                </a:solidFill>
              </a:rPr>
              <a:t>Sampling &amp; Methods</a:t>
            </a:r>
          </a:p>
          <a:p>
            <a:endParaRPr lang="en-US" dirty="0" smtClean="0">
              <a:solidFill>
                <a:schemeClr val="bg1"/>
              </a:solidFill>
            </a:endParaRPr>
          </a:p>
          <a:p>
            <a:r>
              <a:rPr lang="en-US" dirty="0" smtClean="0">
                <a:solidFill>
                  <a:schemeClr val="bg1"/>
                </a:solidFill>
              </a:rPr>
              <a:t>Comparing site scores &amp; Analysis</a:t>
            </a:r>
          </a:p>
          <a:p>
            <a:endParaRPr lang="en-US" i="1" dirty="0" smtClean="0">
              <a:solidFill>
                <a:schemeClr val="bg1"/>
              </a:solidFill>
            </a:endParaRPr>
          </a:p>
          <a:p>
            <a:r>
              <a:rPr lang="en-US" i="1" dirty="0" smtClean="0">
                <a:solidFill>
                  <a:schemeClr val="bg1"/>
                </a:solidFill>
              </a:rPr>
              <a:t>Do’s </a:t>
            </a:r>
            <a:r>
              <a:rPr lang="en-US" i="1" dirty="0">
                <a:solidFill>
                  <a:schemeClr val="bg1"/>
                </a:solidFill>
              </a:rPr>
              <a:t>&amp; </a:t>
            </a:r>
            <a:r>
              <a:rPr lang="en-US" i="1" dirty="0" smtClean="0">
                <a:solidFill>
                  <a:schemeClr val="bg1"/>
                </a:solidFill>
              </a:rPr>
              <a:t>Don’ts</a:t>
            </a:r>
            <a:endParaRPr lang="en-US" dirty="0">
              <a:solidFill>
                <a:schemeClr val="bg1"/>
              </a:solidFill>
            </a:endParaRPr>
          </a:p>
        </p:txBody>
      </p:sp>
    </p:spTree>
    <p:extLst>
      <p:ext uri="{BB962C8B-B14F-4D97-AF65-F5344CB8AC3E}">
        <p14:creationId xmlns:p14="http://schemas.microsoft.com/office/powerpoint/2010/main" val="2313862489"/>
      </p:ext>
    </p:extLst>
  </p:cSld>
  <p:clrMapOvr>
    <a:masterClrMapping/>
  </p:clrMapOvr>
  <mc:AlternateContent xmlns:mc="http://schemas.openxmlformats.org/markup-compatibility/2006" xmlns:p14="http://schemas.microsoft.com/office/powerpoint/2010/main">
    <mc:Choice Requires="p14">
      <p:transition spd="slow" p14:dur="2000" advTm="66767"/>
    </mc:Choice>
    <mc:Fallback xmlns="">
      <p:transition spd="slow" advTm="6676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2" descr="C:\Users\spyreas\Desktop\Picture1.jpg"/>
          <p:cNvPicPr>
            <a:picLocks noChangeAspect="1" noChangeArrowheads="1"/>
          </p:cNvPicPr>
          <p:nvPr/>
        </p:nvPicPr>
        <p:blipFill rotWithShape="1">
          <a:blip r:embed="rId3">
            <a:extLst>
              <a:ext uri="{28A0092B-C50C-407E-A947-70E740481C1C}">
                <a14:useLocalDpi xmlns:a14="http://schemas.microsoft.com/office/drawing/2010/main" val="0"/>
              </a:ext>
            </a:extLst>
          </a:blip>
          <a:srcRect b="24735"/>
          <a:stretch/>
        </p:blipFill>
        <p:spPr bwMode="auto">
          <a:xfrm>
            <a:off x="3054648" y="1"/>
            <a:ext cx="6039435" cy="6775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635025"/>
      </p:ext>
    </p:extLst>
  </p:cSld>
  <p:clrMapOvr>
    <a:masterClrMapping/>
  </p:clrMapOvr>
  <mc:AlternateContent xmlns:mc="http://schemas.openxmlformats.org/markup-compatibility/2006" xmlns:p14="http://schemas.microsoft.com/office/powerpoint/2010/main">
    <mc:Choice Requires="p14">
      <p:transition spd="slow" p14:dur="2000" advTm="1137"/>
    </mc:Choice>
    <mc:Fallback xmlns="">
      <p:transition spd="slow" advTm="1137"/>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01226" y="43601"/>
            <a:ext cx="9144000" cy="6783309"/>
            <a:chOff x="1597926" y="196001"/>
            <a:chExt cx="9144000" cy="6783309"/>
          </a:xfrm>
        </p:grpSpPr>
        <p:pic>
          <p:nvPicPr>
            <p:cNvPr id="43010" name="Picture 2" descr="C:\Users\spy\Desktop\Larry Kanfer Prairie Grass.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l="2339" t="35155" r="3199" b="294"/>
            <a:stretch/>
          </p:blipFill>
          <p:spPr bwMode="auto">
            <a:xfrm>
              <a:off x="1597926" y="304801"/>
              <a:ext cx="9144000" cy="667450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Line Callout 1 3"/>
            <p:cNvSpPr/>
            <p:nvPr/>
          </p:nvSpPr>
          <p:spPr>
            <a:xfrm>
              <a:off x="8529852" y="386501"/>
              <a:ext cx="2133600" cy="838200"/>
            </a:xfrm>
            <a:prstGeom prst="borderCallout1">
              <a:avLst>
                <a:gd name="adj1" fmla="val 113187"/>
                <a:gd name="adj2" fmla="val 37789"/>
                <a:gd name="adj3" fmla="val 212924"/>
                <a:gd name="adj4" fmla="val 7381"/>
              </a:avLst>
            </a:prstGeom>
            <a:solidFill>
              <a:schemeClr val="tx1"/>
            </a:solidFill>
            <a:ln>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bg1"/>
                  </a:solidFill>
                </a:rPr>
                <a:t>Cirsium</a:t>
              </a:r>
              <a:r>
                <a:rPr lang="en-US" sz="2000" b="1" i="1" dirty="0">
                  <a:solidFill>
                    <a:schemeClr val="bg1"/>
                  </a:solidFill>
                </a:rPr>
                <a:t> </a:t>
              </a:r>
              <a:r>
                <a:rPr lang="en-US" sz="2000" b="1" i="1" dirty="0" err="1">
                  <a:solidFill>
                    <a:schemeClr val="bg1"/>
                  </a:solidFill>
                </a:rPr>
                <a:t>arvense</a:t>
              </a:r>
              <a:r>
                <a:rPr lang="en-US" sz="2000" b="1" i="1" dirty="0">
                  <a:solidFill>
                    <a:schemeClr val="bg1"/>
                  </a:solidFill>
                </a:rPr>
                <a:t> </a:t>
              </a:r>
              <a:r>
                <a:rPr lang="en-US" sz="2000" b="1" dirty="0">
                  <a:solidFill>
                    <a:schemeClr val="bg1"/>
                  </a:solidFill>
                </a:rPr>
                <a:t>(field thistle) Europe-Asia</a:t>
              </a:r>
            </a:p>
          </p:txBody>
        </p:sp>
        <p:sp>
          <p:nvSpPr>
            <p:cNvPr id="6" name="Line Callout 1 5"/>
            <p:cNvSpPr/>
            <p:nvPr/>
          </p:nvSpPr>
          <p:spPr>
            <a:xfrm flipH="1">
              <a:off x="6096001" y="198276"/>
              <a:ext cx="2129051" cy="822366"/>
            </a:xfrm>
            <a:prstGeom prst="borderCallout1">
              <a:avLst>
                <a:gd name="adj1" fmla="val 129941"/>
                <a:gd name="adj2" fmla="val 53846"/>
                <a:gd name="adj3" fmla="val 228601"/>
                <a:gd name="adj4" fmla="val 68165"/>
              </a:avLst>
            </a:prstGeom>
            <a:solidFill>
              <a:schemeClr val="tx1"/>
            </a:solidFill>
            <a:ln>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t>
              </a:r>
              <a:r>
                <a:rPr lang="en-US" sz="2000" b="1" dirty="0" err="1">
                  <a:solidFill>
                    <a:schemeClr val="bg1"/>
                  </a:solidFill>
                </a:rPr>
                <a:t>Chickory</a:t>
              </a:r>
              <a:r>
                <a:rPr lang="en-US" sz="2000" b="1" dirty="0">
                  <a:solidFill>
                    <a:schemeClr val="bg1"/>
                  </a:solidFill>
                </a:rPr>
                <a:t>)</a:t>
              </a:r>
            </a:p>
            <a:p>
              <a:pPr algn="ctr"/>
              <a:r>
                <a:rPr lang="en-US" sz="2000" b="1" dirty="0">
                  <a:solidFill>
                    <a:schemeClr val="bg1"/>
                  </a:solidFill>
                </a:rPr>
                <a:t> Europe-Asia</a:t>
              </a:r>
            </a:p>
          </p:txBody>
        </p:sp>
        <p:sp>
          <p:nvSpPr>
            <p:cNvPr id="8" name="Line Callout 1 7"/>
            <p:cNvSpPr/>
            <p:nvPr/>
          </p:nvSpPr>
          <p:spPr>
            <a:xfrm flipH="1">
              <a:off x="1657066" y="196001"/>
              <a:ext cx="2305334" cy="1028700"/>
            </a:xfrm>
            <a:prstGeom prst="borderCallout1">
              <a:avLst>
                <a:gd name="adj1" fmla="val 18750"/>
                <a:gd name="adj2" fmla="val -8333"/>
                <a:gd name="adj3" fmla="val 165015"/>
                <a:gd name="adj4" fmla="val -76589"/>
              </a:avLst>
            </a:prstGeom>
            <a:solidFill>
              <a:schemeClr val="tx1"/>
            </a:solidFill>
            <a:ln>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bg1"/>
                  </a:solidFill>
                </a:rPr>
                <a:t>Glycine max </a:t>
              </a:r>
              <a:r>
                <a:rPr lang="en-US" sz="2000" b="1" dirty="0">
                  <a:solidFill>
                    <a:schemeClr val="bg1"/>
                  </a:solidFill>
                </a:rPr>
                <a:t>(soybean)</a:t>
              </a:r>
            </a:p>
            <a:p>
              <a:pPr algn="ctr"/>
              <a:r>
                <a:rPr lang="en-US" sz="2000" b="1" dirty="0">
                  <a:solidFill>
                    <a:schemeClr val="bg1"/>
                  </a:solidFill>
                </a:rPr>
                <a:t>China</a:t>
              </a:r>
            </a:p>
          </p:txBody>
        </p:sp>
        <p:sp>
          <p:nvSpPr>
            <p:cNvPr id="9" name="Line Callout 1 8"/>
            <p:cNvSpPr/>
            <p:nvPr/>
          </p:nvSpPr>
          <p:spPr>
            <a:xfrm flipH="1">
              <a:off x="1657066" y="1828800"/>
              <a:ext cx="2628364" cy="990600"/>
            </a:xfrm>
            <a:prstGeom prst="borderCallout1">
              <a:avLst>
                <a:gd name="adj1" fmla="val 120702"/>
                <a:gd name="adj2" fmla="val 69035"/>
                <a:gd name="adj3" fmla="val 214795"/>
                <a:gd name="adj4" fmla="val 86963"/>
              </a:avLst>
            </a:prstGeom>
            <a:noFill/>
            <a:ln>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bg1"/>
                  </a:solidFill>
                </a:rPr>
                <a:t>Rumex</a:t>
              </a:r>
              <a:r>
                <a:rPr lang="en-US" sz="2000" b="1" i="1" dirty="0">
                  <a:solidFill>
                    <a:schemeClr val="bg1"/>
                  </a:solidFill>
                </a:rPr>
                <a:t> </a:t>
              </a:r>
              <a:r>
                <a:rPr lang="en-US" sz="2000" b="1" i="1" dirty="0" err="1">
                  <a:solidFill>
                    <a:schemeClr val="bg1"/>
                  </a:solidFill>
                </a:rPr>
                <a:t>crispus</a:t>
              </a:r>
              <a:r>
                <a:rPr lang="en-US" sz="2000" b="1" i="1" dirty="0">
                  <a:solidFill>
                    <a:schemeClr val="bg1"/>
                  </a:solidFill>
                </a:rPr>
                <a:t> </a:t>
              </a:r>
              <a:r>
                <a:rPr lang="en-US" sz="2000" b="1" dirty="0">
                  <a:solidFill>
                    <a:schemeClr val="bg1"/>
                  </a:solidFill>
                </a:rPr>
                <a:t>(curly dock) Europe-Asia</a:t>
              </a:r>
            </a:p>
          </p:txBody>
        </p:sp>
        <p:sp>
          <p:nvSpPr>
            <p:cNvPr id="10" name="Line Callout 1 9"/>
            <p:cNvSpPr/>
            <p:nvPr/>
          </p:nvSpPr>
          <p:spPr>
            <a:xfrm>
              <a:off x="8553736" y="2590800"/>
              <a:ext cx="2114264" cy="838200"/>
            </a:xfrm>
            <a:prstGeom prst="borderCallout1">
              <a:avLst>
                <a:gd name="adj1" fmla="val 18750"/>
                <a:gd name="adj2" fmla="val -8333"/>
                <a:gd name="adj3" fmla="val 246167"/>
                <a:gd name="adj4" fmla="val -111412"/>
              </a:avLst>
            </a:prstGeom>
            <a:noFill/>
            <a:ln>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bg1"/>
                  </a:solidFill>
                </a:rPr>
                <a:t>Barbarea</a:t>
              </a:r>
              <a:r>
                <a:rPr lang="en-US" sz="2000" b="1" i="1" dirty="0">
                  <a:solidFill>
                    <a:schemeClr val="bg1"/>
                  </a:solidFill>
                </a:rPr>
                <a:t> vulgaris </a:t>
              </a:r>
              <a:r>
                <a:rPr lang="en-US" sz="2000" b="1" dirty="0">
                  <a:solidFill>
                    <a:schemeClr val="bg1"/>
                  </a:solidFill>
                </a:rPr>
                <a:t>(</a:t>
              </a:r>
              <a:r>
                <a:rPr lang="en-US" sz="2000" b="1" dirty="0" err="1">
                  <a:solidFill>
                    <a:schemeClr val="bg1"/>
                  </a:solidFill>
                </a:rPr>
                <a:t>bittercress</a:t>
              </a:r>
              <a:r>
                <a:rPr lang="en-US" sz="2000" b="1" dirty="0">
                  <a:solidFill>
                    <a:schemeClr val="bg1"/>
                  </a:solidFill>
                </a:rPr>
                <a:t>) Europe-Asia</a:t>
              </a:r>
            </a:p>
          </p:txBody>
        </p:sp>
        <p:sp>
          <p:nvSpPr>
            <p:cNvPr id="11" name="Line Callout 1 10"/>
            <p:cNvSpPr/>
            <p:nvPr/>
          </p:nvSpPr>
          <p:spPr>
            <a:xfrm>
              <a:off x="4643652" y="5255525"/>
              <a:ext cx="2747748" cy="838200"/>
            </a:xfrm>
            <a:prstGeom prst="borderCallout1">
              <a:avLst>
                <a:gd name="adj1" fmla="val 18750"/>
                <a:gd name="adj2" fmla="val -8333"/>
                <a:gd name="adj3" fmla="val 23386"/>
                <a:gd name="adj4" fmla="val -42656"/>
              </a:avLst>
            </a:prstGeom>
            <a:noFill/>
            <a:ln>
              <a:solidFill>
                <a:schemeClr val="bg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bg1"/>
                  </a:solidFill>
                </a:rPr>
                <a:t>Lactuca</a:t>
              </a:r>
              <a:r>
                <a:rPr lang="en-US" sz="2000" b="1" i="1" dirty="0">
                  <a:solidFill>
                    <a:schemeClr val="bg1"/>
                  </a:solidFill>
                </a:rPr>
                <a:t> </a:t>
              </a:r>
              <a:r>
                <a:rPr lang="en-US" sz="2000" b="1" i="1" dirty="0" err="1">
                  <a:solidFill>
                    <a:schemeClr val="bg1"/>
                  </a:solidFill>
                </a:rPr>
                <a:t>serriola</a:t>
              </a:r>
              <a:r>
                <a:rPr lang="en-US" sz="2000" b="1" i="1" dirty="0">
                  <a:solidFill>
                    <a:schemeClr val="bg1"/>
                  </a:solidFill>
                </a:rPr>
                <a:t> </a:t>
              </a:r>
              <a:r>
                <a:rPr lang="en-US" sz="2000" b="1" dirty="0">
                  <a:solidFill>
                    <a:schemeClr val="bg1"/>
                  </a:solidFill>
                </a:rPr>
                <a:t>(prickly lettuce) Europe-Asia</a:t>
              </a:r>
            </a:p>
          </p:txBody>
        </p:sp>
      </p:grpSp>
      <p:sp>
        <p:nvSpPr>
          <p:cNvPr id="5" name="Content Placeholder 4"/>
          <p:cNvSpPr>
            <a:spLocks noGrp="1"/>
          </p:cNvSpPr>
          <p:nvPr>
            <p:ph idx="1"/>
          </p:nvPr>
        </p:nvSpPr>
        <p:spPr>
          <a:xfrm>
            <a:off x="143492" y="647700"/>
            <a:ext cx="2516874" cy="5529263"/>
          </a:xfrm>
        </p:spPr>
        <p:txBody>
          <a:bodyPr>
            <a:normAutofit/>
          </a:bodyPr>
          <a:lstStyle/>
          <a:p>
            <a:pPr marL="0" indent="0">
              <a:buNone/>
            </a:pPr>
            <a:endParaRPr lang="en-US" sz="4000" dirty="0" smtClean="0">
              <a:latin typeface="+mj-lt"/>
            </a:endParaRPr>
          </a:p>
          <a:p>
            <a:pPr marL="0" indent="0">
              <a:buNone/>
            </a:pPr>
            <a:r>
              <a:rPr lang="en-US" sz="4000" dirty="0" smtClean="0">
                <a:solidFill>
                  <a:schemeClr val="bg1"/>
                </a:solidFill>
                <a:latin typeface="+mj-lt"/>
              </a:rPr>
              <a:t>Mean </a:t>
            </a:r>
            <a:r>
              <a:rPr lang="en-US" sz="4000" i="1" dirty="0" smtClean="0">
                <a:solidFill>
                  <a:schemeClr val="bg1"/>
                </a:solidFill>
                <a:latin typeface="+mj-lt"/>
              </a:rPr>
              <a:t>C </a:t>
            </a:r>
            <a:r>
              <a:rPr lang="en-US" sz="4000" dirty="0" smtClean="0">
                <a:solidFill>
                  <a:schemeClr val="bg1"/>
                </a:solidFill>
                <a:latin typeface="+mj-lt"/>
              </a:rPr>
              <a:t>= 0</a:t>
            </a:r>
          </a:p>
          <a:p>
            <a:pPr marL="0" indent="0">
              <a:buNone/>
            </a:pPr>
            <a:endParaRPr lang="en-US" sz="4000" dirty="0" smtClean="0">
              <a:solidFill>
                <a:schemeClr val="bg1"/>
              </a:solidFill>
              <a:latin typeface="+mj-lt"/>
            </a:endParaRPr>
          </a:p>
          <a:p>
            <a:pPr marL="0" indent="0">
              <a:buNone/>
            </a:pPr>
            <a:r>
              <a:rPr lang="en-US" sz="4000" dirty="0" smtClean="0">
                <a:solidFill>
                  <a:schemeClr val="bg1"/>
                </a:solidFill>
                <a:latin typeface="+mj-lt"/>
              </a:rPr>
              <a:t>FQI = 0</a:t>
            </a:r>
            <a:endParaRPr lang="en-US" sz="4000" dirty="0">
              <a:solidFill>
                <a:schemeClr val="bg1"/>
              </a:solidFill>
              <a:latin typeface="+mj-lt"/>
            </a:endParaRPr>
          </a:p>
        </p:txBody>
      </p:sp>
    </p:spTree>
    <p:extLst>
      <p:ext uri="{BB962C8B-B14F-4D97-AF65-F5344CB8AC3E}">
        <p14:creationId xmlns:p14="http://schemas.microsoft.com/office/powerpoint/2010/main" val="3273977383"/>
      </p:ext>
    </p:extLst>
  </p:cSld>
  <p:clrMapOvr>
    <a:masterClrMapping/>
  </p:clrMapOvr>
  <mc:AlternateContent xmlns:mc="http://schemas.openxmlformats.org/markup-compatibility/2006" xmlns:p14="http://schemas.microsoft.com/office/powerpoint/2010/main">
    <mc:Choice Requires="p14">
      <p:transition spd="slow" p14:dur="2000" advTm="15711"/>
    </mc:Choice>
    <mc:Fallback xmlns="">
      <p:transition spd="slow" advTm="1571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33593"/>
            <a:ext cx="10515600" cy="1325563"/>
          </a:xfrm>
        </p:spPr>
        <p:txBody>
          <a:bodyPr>
            <a:normAutofit/>
          </a:bodyPr>
          <a:lstStyle/>
          <a:p>
            <a:r>
              <a:rPr lang="en-US" sz="5400" dirty="0" smtClean="0">
                <a:solidFill>
                  <a:schemeClr val="bg1"/>
                </a:solidFill>
              </a:rPr>
              <a:t>Terminology = </a:t>
            </a:r>
            <a:r>
              <a:rPr lang="en-US" sz="6000" b="1" u="sng" dirty="0" smtClean="0">
                <a:solidFill>
                  <a:srgbClr val="FF0000"/>
                </a:solidFill>
                <a:latin typeface="Chiller" panose="04020404031007020602" pitchFamily="82" charset="0"/>
              </a:rPr>
              <a:t>DANGER!!</a:t>
            </a:r>
            <a:endParaRPr lang="en-US" sz="6000" b="1" u="sng" dirty="0">
              <a:solidFill>
                <a:srgbClr val="FF0000"/>
              </a:solidFill>
              <a:latin typeface="Chiller" panose="04020404031007020602" pitchFamily="82" charset="0"/>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35021" y="1891863"/>
            <a:ext cx="5712942" cy="3866494"/>
          </a:xfrm>
        </p:spPr>
      </p:pic>
      <p:sp>
        <p:nvSpPr>
          <p:cNvPr id="2" name="Content Placeholder 1"/>
          <p:cNvSpPr>
            <a:spLocks noGrp="1"/>
          </p:cNvSpPr>
          <p:nvPr>
            <p:ph sz="half" idx="2"/>
          </p:nvPr>
        </p:nvSpPr>
        <p:spPr>
          <a:xfrm>
            <a:off x="320841" y="1891863"/>
            <a:ext cx="5694947" cy="4914719"/>
          </a:xfrm>
        </p:spPr>
        <p:txBody>
          <a:bodyPr>
            <a:normAutofit fontScale="92500" lnSpcReduction="10000"/>
          </a:bodyPr>
          <a:lstStyle/>
          <a:p>
            <a:pPr marL="0" indent="0">
              <a:buNone/>
            </a:pPr>
            <a:r>
              <a:rPr lang="en-US" sz="3500" dirty="0" smtClean="0">
                <a:solidFill>
                  <a:schemeClr val="bg1"/>
                </a:solidFill>
              </a:rPr>
              <a:t>Use the terms religiously and no others</a:t>
            </a:r>
          </a:p>
          <a:p>
            <a:pPr marL="0" indent="0">
              <a:buNone/>
            </a:pPr>
            <a:endParaRPr lang="en-US" dirty="0" smtClean="0">
              <a:solidFill>
                <a:schemeClr val="bg1"/>
              </a:solidFill>
            </a:endParaRPr>
          </a:p>
          <a:p>
            <a:r>
              <a:rPr lang="en-US" dirty="0" smtClean="0">
                <a:solidFill>
                  <a:schemeClr val="bg1"/>
                </a:solidFill>
              </a:rPr>
              <a:t>Floristic Quality Assessment (FQA)</a:t>
            </a:r>
          </a:p>
          <a:p>
            <a:endParaRPr lang="en-US" dirty="0" smtClean="0">
              <a:solidFill>
                <a:schemeClr val="bg1"/>
              </a:solidFill>
            </a:endParaRPr>
          </a:p>
          <a:p>
            <a:r>
              <a:rPr lang="en-US" dirty="0" smtClean="0">
                <a:solidFill>
                  <a:schemeClr val="bg1"/>
                </a:solidFill>
              </a:rPr>
              <a:t>Coefficient of Conservatism (C of C, or </a:t>
            </a:r>
            <a:r>
              <a:rPr lang="en-US" i="1" dirty="0" smtClean="0">
                <a:solidFill>
                  <a:schemeClr val="bg1"/>
                </a:solidFill>
              </a:rPr>
              <a:t>C, or CC</a:t>
            </a:r>
            <a:r>
              <a:rPr lang="en-US" dirty="0" smtClean="0">
                <a:solidFill>
                  <a:schemeClr val="bg1"/>
                </a:solidFill>
              </a:rPr>
              <a:t>)</a:t>
            </a:r>
          </a:p>
          <a:p>
            <a:endParaRPr lang="en-US" dirty="0" smtClean="0">
              <a:solidFill>
                <a:schemeClr val="bg1"/>
              </a:solidFill>
            </a:endParaRPr>
          </a:p>
          <a:p>
            <a:r>
              <a:rPr lang="en-US" dirty="0" smtClean="0">
                <a:solidFill>
                  <a:schemeClr val="bg1"/>
                </a:solidFill>
              </a:rPr>
              <a:t>Mean </a:t>
            </a:r>
            <a:r>
              <a:rPr lang="en-US" i="1" dirty="0" smtClean="0">
                <a:solidFill>
                  <a:schemeClr val="bg1"/>
                </a:solidFill>
              </a:rPr>
              <a:t>C</a:t>
            </a:r>
          </a:p>
          <a:p>
            <a:endParaRPr lang="en-US" dirty="0" smtClean="0">
              <a:solidFill>
                <a:schemeClr val="bg1"/>
              </a:solidFill>
            </a:endParaRPr>
          </a:p>
          <a:p>
            <a:r>
              <a:rPr lang="en-US" dirty="0" smtClean="0">
                <a:solidFill>
                  <a:schemeClr val="bg1"/>
                </a:solidFill>
              </a:rPr>
              <a:t>Floristic Quality Index (</a:t>
            </a:r>
            <a:r>
              <a:rPr lang="en-US" i="1" dirty="0" smtClean="0">
                <a:solidFill>
                  <a:schemeClr val="bg1"/>
                </a:solidFill>
              </a:rPr>
              <a:t>FQI, or I</a:t>
            </a:r>
            <a:r>
              <a:rPr lang="en-US" dirty="0" smtClean="0">
                <a:solidFill>
                  <a:schemeClr val="bg1"/>
                </a:solidFill>
              </a:rPr>
              <a:t>)</a:t>
            </a:r>
          </a:p>
          <a:p>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051220803"/>
      </p:ext>
    </p:extLst>
  </p:cSld>
  <p:clrMapOvr>
    <a:masterClrMapping/>
  </p:clrMapOvr>
  <mc:AlternateContent xmlns:mc="http://schemas.openxmlformats.org/markup-compatibility/2006" xmlns:p14="http://schemas.microsoft.com/office/powerpoint/2010/main">
    <mc:Choice Requires="p14">
      <p:transition spd="slow" p14:dur="2000" advTm="47272"/>
    </mc:Choice>
    <mc:Fallback xmlns="">
      <p:transition spd="slow" advTm="4727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848" y="1825625"/>
            <a:ext cx="6663412" cy="453112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51" y="1690688"/>
            <a:ext cx="3632908" cy="241225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35951"/>
          <a:stretch/>
        </p:blipFill>
        <p:spPr>
          <a:xfrm>
            <a:off x="1801753" y="4618647"/>
            <a:ext cx="3047545" cy="1225626"/>
          </a:xfrm>
          <a:prstGeom prst="rect">
            <a:avLst/>
          </a:prstGeom>
        </p:spPr>
      </p:pic>
      <p:sp>
        <p:nvSpPr>
          <p:cNvPr id="9"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solidFill>
                  <a:schemeClr val="bg1"/>
                </a:solidFill>
              </a:rPr>
              <a:t>Sampling &amp; Methods Considerations</a:t>
            </a:r>
            <a:endParaRPr lang="en-US" sz="5400" dirty="0">
              <a:solidFill>
                <a:schemeClr val="bg1"/>
              </a:solidFill>
            </a:endParaRPr>
          </a:p>
        </p:txBody>
      </p:sp>
    </p:spTree>
    <p:extLst>
      <p:ext uri="{BB962C8B-B14F-4D97-AF65-F5344CB8AC3E}">
        <p14:creationId xmlns:p14="http://schemas.microsoft.com/office/powerpoint/2010/main" val="3325700398"/>
      </p:ext>
    </p:extLst>
  </p:cSld>
  <p:clrMapOvr>
    <a:masterClrMapping/>
  </p:clrMapOvr>
  <mc:AlternateContent xmlns:mc="http://schemas.openxmlformats.org/markup-compatibility/2006" xmlns:p14="http://schemas.microsoft.com/office/powerpoint/2010/main">
    <mc:Choice Requires="p14">
      <p:transition spd="slow" p14:dur="2000" advTm="30252"/>
    </mc:Choice>
    <mc:Fallback xmlns="">
      <p:transition spd="slow" advTm="3025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951" y="-375904"/>
            <a:ext cx="4997362" cy="2169528"/>
          </a:xfrm>
        </p:spPr>
        <p:txBody>
          <a:bodyPr>
            <a:normAutofit/>
          </a:bodyPr>
          <a:lstStyle/>
          <a:p>
            <a:r>
              <a:rPr lang="en-US" sz="5400" dirty="0" smtClean="0">
                <a:solidFill>
                  <a:schemeClr val="bg1"/>
                </a:solidFill>
              </a:rPr>
              <a:t>Area Effects</a:t>
            </a:r>
            <a:endParaRPr lang="en-US" sz="5400" dirty="0">
              <a:solidFill>
                <a:schemeClr val="bg1"/>
              </a:solidFill>
            </a:endParaRPr>
          </a:p>
        </p:txBody>
      </p:sp>
      <p:sp>
        <p:nvSpPr>
          <p:cNvPr id="5" name="Rectangle 4"/>
          <p:cNvSpPr/>
          <p:nvPr/>
        </p:nvSpPr>
        <p:spPr>
          <a:xfrm>
            <a:off x="3183538" y="6377805"/>
            <a:ext cx="2661393" cy="369332"/>
          </a:xfrm>
          <a:prstGeom prst="rect">
            <a:avLst/>
          </a:prstGeom>
        </p:spPr>
        <p:txBody>
          <a:bodyPr wrap="square">
            <a:spAutoFit/>
          </a:bodyPr>
          <a:lstStyle/>
          <a:p>
            <a:r>
              <a:rPr lang="en-US" i="1" dirty="0" smtClean="0">
                <a:solidFill>
                  <a:schemeClr val="bg1"/>
                </a:solidFill>
              </a:rPr>
              <a:t>Spyreas &amp; Beas, in prep</a:t>
            </a:r>
            <a:endParaRPr lang="en-US" i="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51" y="5333839"/>
            <a:ext cx="2078204" cy="1413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5951"/>
          <a:stretch/>
        </p:blipFill>
        <p:spPr>
          <a:xfrm>
            <a:off x="340952" y="4341444"/>
            <a:ext cx="2078204" cy="835788"/>
          </a:xfrm>
          <a:prstGeom prst="rect">
            <a:avLst/>
          </a:prstGeom>
        </p:spPr>
      </p:pic>
      <p:sp>
        <p:nvSpPr>
          <p:cNvPr id="10" name="TextBox 9"/>
          <p:cNvSpPr txBox="1"/>
          <p:nvPr/>
        </p:nvSpPr>
        <p:spPr>
          <a:xfrm>
            <a:off x="500845" y="1601293"/>
            <a:ext cx="2514600" cy="2585323"/>
          </a:xfrm>
          <a:prstGeom prst="rect">
            <a:avLst/>
          </a:prstGeom>
          <a:noFill/>
        </p:spPr>
        <p:txBody>
          <a:bodyPr wrap="square" rtlCol="0">
            <a:spAutoFit/>
          </a:bodyPr>
          <a:lstStyle/>
          <a:p>
            <a:r>
              <a:rPr lang="en-US" dirty="0" smtClean="0">
                <a:solidFill>
                  <a:schemeClr val="bg1"/>
                </a:solidFill>
              </a:rPr>
              <a:t>Homogenous relatively undisturbed tallgrass prairie</a:t>
            </a:r>
          </a:p>
          <a:p>
            <a:endParaRPr lang="en-US" dirty="0">
              <a:solidFill>
                <a:schemeClr val="bg1"/>
              </a:solidFill>
            </a:endParaRPr>
          </a:p>
          <a:p>
            <a:r>
              <a:rPr lang="en-US" dirty="0" smtClean="0">
                <a:solidFill>
                  <a:schemeClr val="bg1"/>
                </a:solidFill>
              </a:rPr>
              <a:t>Continuously sample </a:t>
            </a:r>
            <a:r>
              <a:rPr lang="en-US" dirty="0">
                <a:solidFill>
                  <a:schemeClr val="bg1"/>
                </a:solidFill>
              </a:rPr>
              <a:t>20 plots over </a:t>
            </a:r>
            <a:r>
              <a:rPr lang="en-US" dirty="0" smtClean="0">
                <a:solidFill>
                  <a:schemeClr val="bg1"/>
                </a:solidFill>
              </a:rPr>
              <a:t>11 years by the same botanist</a:t>
            </a:r>
          </a:p>
          <a:p>
            <a:endParaRPr lang="en-US" dirty="0">
              <a:solidFill>
                <a:schemeClr val="bg1"/>
              </a:solidFill>
            </a:endParaRPr>
          </a:p>
          <a:p>
            <a:r>
              <a:rPr lang="en-US" dirty="0" smtClean="0">
                <a:solidFill>
                  <a:schemeClr val="bg1"/>
                </a:solidFill>
              </a:rPr>
              <a:t>Nested plots</a:t>
            </a:r>
            <a:endParaRPr lang="en-US" dirty="0">
              <a:solidFill>
                <a:schemeClr val="bg1"/>
              </a:solidFill>
            </a:endParaRPr>
          </a:p>
        </p:txBody>
      </p:sp>
      <p:pic>
        <p:nvPicPr>
          <p:cNvPr id="13" name="Picture 12" descr="C:\Users\spyreas\Desktop\hhhh.JPG"/>
          <p:cNvPicPr/>
          <p:nvPr/>
        </p:nvPicPr>
        <p:blipFill rotWithShape="1">
          <a:blip r:embed="rId5">
            <a:extLst>
              <a:ext uri="{28A0092B-C50C-407E-A947-70E740481C1C}">
                <a14:useLocalDpi xmlns:a14="http://schemas.microsoft.com/office/drawing/2010/main" val="0"/>
              </a:ext>
            </a:extLst>
          </a:blip>
          <a:srcRect l="13869" t="19070" r="11865" b="6668"/>
          <a:stretch/>
        </p:blipFill>
        <p:spPr bwMode="auto">
          <a:xfrm>
            <a:off x="6054940" y="149903"/>
            <a:ext cx="5941907" cy="65383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5545172"/>
      </p:ext>
    </p:extLst>
  </p:cSld>
  <p:clrMapOvr>
    <a:masterClrMapping/>
  </p:clrMapOvr>
  <mc:AlternateContent xmlns:mc="http://schemas.openxmlformats.org/markup-compatibility/2006" xmlns:p14="http://schemas.microsoft.com/office/powerpoint/2010/main">
    <mc:Choice Requires="p14">
      <p:transition spd="slow" p14:dur="2000" advTm="64556"/>
    </mc:Choice>
    <mc:Fallback xmlns="">
      <p:transition spd="slow" advTm="64556"/>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6" y="365126"/>
            <a:ext cx="3358054" cy="1780644"/>
          </a:xfrm>
        </p:spPr>
        <p:txBody>
          <a:bodyPr>
            <a:normAutofit fontScale="90000"/>
          </a:bodyPr>
          <a:lstStyle/>
          <a:p>
            <a:r>
              <a:rPr lang="en-US" sz="6000" dirty="0">
                <a:solidFill>
                  <a:schemeClr val="bg1"/>
                </a:solidFill>
              </a:rPr>
              <a:t>Species will be Missed</a:t>
            </a:r>
            <a:r>
              <a:rPr lang="en-US" dirty="0">
                <a:solidFill>
                  <a:schemeClr val="bg1"/>
                </a:solidFill>
              </a:rPr>
              <a:t/>
            </a:r>
            <a:br>
              <a:rPr lang="en-US" dirty="0">
                <a:solidFill>
                  <a:schemeClr val="bg1"/>
                </a:solidFill>
              </a:rPr>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05350" y="187736"/>
            <a:ext cx="8552697" cy="6414523"/>
          </a:xfrm>
        </p:spPr>
      </p:pic>
      <p:sp>
        <p:nvSpPr>
          <p:cNvPr id="5" name="TextBox 4"/>
          <p:cNvSpPr txBox="1"/>
          <p:nvPr/>
        </p:nvSpPr>
        <p:spPr>
          <a:xfrm>
            <a:off x="286406" y="2145769"/>
            <a:ext cx="3040367" cy="3754874"/>
          </a:xfrm>
          <a:prstGeom prst="rect">
            <a:avLst/>
          </a:prstGeom>
          <a:noFill/>
        </p:spPr>
        <p:txBody>
          <a:bodyPr wrap="square" rtlCol="0">
            <a:spAutoFit/>
          </a:bodyPr>
          <a:lstStyle/>
          <a:p>
            <a:endParaRPr lang="en-US" sz="2000" dirty="0" smtClean="0">
              <a:solidFill>
                <a:schemeClr val="bg1"/>
              </a:solidFill>
            </a:endParaRPr>
          </a:p>
          <a:p>
            <a:endParaRPr lang="en-US" sz="2000" dirty="0">
              <a:solidFill>
                <a:schemeClr val="bg1"/>
              </a:solidFill>
            </a:endParaRPr>
          </a:p>
          <a:p>
            <a:r>
              <a:rPr lang="en-US" sz="2000" dirty="0" smtClean="0">
                <a:solidFill>
                  <a:schemeClr val="bg1"/>
                </a:solidFill>
              </a:rPr>
              <a:t>Time </a:t>
            </a:r>
            <a:r>
              <a:rPr lang="en-US" sz="2000" dirty="0">
                <a:solidFill>
                  <a:schemeClr val="bg1"/>
                </a:solidFill>
              </a:rPr>
              <a:t>of year</a:t>
            </a:r>
          </a:p>
          <a:p>
            <a:endParaRPr lang="en-US" sz="2000" dirty="0" smtClean="0">
              <a:solidFill>
                <a:schemeClr val="bg1"/>
              </a:solidFill>
            </a:endParaRPr>
          </a:p>
          <a:p>
            <a:r>
              <a:rPr lang="en-US" sz="2000" dirty="0" smtClean="0">
                <a:solidFill>
                  <a:schemeClr val="bg1"/>
                </a:solidFill>
              </a:rPr>
              <a:t>Time </a:t>
            </a:r>
            <a:r>
              <a:rPr lang="en-US" sz="2000" dirty="0">
                <a:solidFill>
                  <a:schemeClr val="bg1"/>
                </a:solidFill>
              </a:rPr>
              <a:t>of day</a:t>
            </a:r>
          </a:p>
          <a:p>
            <a:endParaRPr lang="en-US" sz="2000" dirty="0" smtClean="0">
              <a:solidFill>
                <a:schemeClr val="bg1"/>
              </a:solidFill>
            </a:endParaRPr>
          </a:p>
          <a:p>
            <a:r>
              <a:rPr lang="en-US" sz="2000" dirty="0" smtClean="0">
                <a:solidFill>
                  <a:schemeClr val="bg1"/>
                </a:solidFill>
              </a:rPr>
              <a:t>Botanist</a:t>
            </a:r>
            <a:endParaRPr lang="en-US" sz="2000" dirty="0">
              <a:solidFill>
                <a:schemeClr val="bg1"/>
              </a:solidFill>
            </a:endParaRPr>
          </a:p>
          <a:p>
            <a:endParaRPr lang="en-US" sz="2000" dirty="0" smtClean="0">
              <a:solidFill>
                <a:schemeClr val="bg1"/>
              </a:solidFill>
            </a:endParaRPr>
          </a:p>
          <a:p>
            <a:r>
              <a:rPr lang="en-US" sz="2000" dirty="0" smtClean="0">
                <a:solidFill>
                  <a:schemeClr val="bg1"/>
                </a:solidFill>
              </a:rPr>
              <a:t>Size </a:t>
            </a:r>
            <a:r>
              <a:rPr lang="en-US" sz="2000" dirty="0">
                <a:solidFill>
                  <a:schemeClr val="bg1"/>
                </a:solidFill>
              </a:rPr>
              <a:t>of plot/quadrat</a:t>
            </a:r>
          </a:p>
          <a:p>
            <a:endParaRPr lang="en-US" sz="2000" dirty="0" smtClean="0">
              <a:solidFill>
                <a:schemeClr val="bg1"/>
              </a:solidFill>
            </a:endParaRPr>
          </a:p>
          <a:p>
            <a:r>
              <a:rPr lang="en-US" sz="2000" dirty="0" smtClean="0">
                <a:solidFill>
                  <a:schemeClr val="bg1"/>
                </a:solidFill>
              </a:rPr>
              <a:t>Vegetation </a:t>
            </a:r>
            <a:r>
              <a:rPr lang="en-US" sz="2000" dirty="0">
                <a:solidFill>
                  <a:schemeClr val="bg1"/>
                </a:solidFill>
              </a:rPr>
              <a:t>type/density</a:t>
            </a:r>
          </a:p>
          <a:p>
            <a:endParaRPr lang="en-US" dirty="0">
              <a:solidFill>
                <a:schemeClr val="bg1"/>
              </a:solidFill>
            </a:endParaRPr>
          </a:p>
        </p:txBody>
      </p:sp>
    </p:spTree>
    <p:extLst>
      <p:ext uri="{BB962C8B-B14F-4D97-AF65-F5344CB8AC3E}">
        <p14:creationId xmlns:p14="http://schemas.microsoft.com/office/powerpoint/2010/main" val="341537091"/>
      </p:ext>
    </p:extLst>
  </p:cSld>
  <p:clrMapOvr>
    <a:masterClrMapping/>
  </p:clrMapOvr>
  <mc:AlternateContent xmlns:mc="http://schemas.openxmlformats.org/markup-compatibility/2006" xmlns:p14="http://schemas.microsoft.com/office/powerpoint/2010/main">
    <mc:Choice Requires="p14">
      <p:transition spd="slow" p14:dur="2000" advTm="21245"/>
    </mc:Choice>
    <mc:Fallback xmlns="">
      <p:transition spd="slow" advTm="2124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6" y="66438"/>
            <a:ext cx="3854207" cy="1325563"/>
          </a:xfrm>
        </p:spPr>
        <p:txBody>
          <a:bodyPr>
            <a:noAutofit/>
          </a:bodyPr>
          <a:lstStyle/>
          <a:p>
            <a:r>
              <a:rPr lang="en-US" sz="5400" dirty="0" smtClean="0">
                <a:solidFill>
                  <a:schemeClr val="bg1"/>
                </a:solidFill>
              </a:rPr>
              <a:t>Species Detectability</a:t>
            </a:r>
            <a:endParaRPr lang="en-US" sz="5400"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51" y="4708999"/>
            <a:ext cx="2078204" cy="141317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35951"/>
          <a:stretch/>
        </p:blipFill>
        <p:spPr>
          <a:xfrm>
            <a:off x="340952" y="3716604"/>
            <a:ext cx="2078204" cy="835788"/>
          </a:xfrm>
          <a:prstGeom prst="rect">
            <a:avLst/>
          </a:prstGeom>
        </p:spPr>
      </p:pic>
      <p:pic>
        <p:nvPicPr>
          <p:cNvPr id="14" name="Picture 13" descr="C:\Users\spyreas\Desktop\Detection 100.JPG"/>
          <p:cNvPicPr/>
          <p:nvPr/>
        </p:nvPicPr>
        <p:blipFill rotWithShape="1">
          <a:blip r:embed="rId5">
            <a:extLst>
              <a:ext uri="{28A0092B-C50C-407E-A947-70E740481C1C}">
                <a14:useLocalDpi xmlns:a14="http://schemas.microsoft.com/office/drawing/2010/main" val="0"/>
              </a:ext>
            </a:extLst>
          </a:blip>
          <a:srcRect l="11249" t="10965" r="18955" b="14650"/>
          <a:stretch/>
        </p:blipFill>
        <p:spPr bwMode="auto">
          <a:xfrm>
            <a:off x="8047318" y="377689"/>
            <a:ext cx="4144682" cy="6314736"/>
          </a:xfrm>
          <a:prstGeom prst="rect">
            <a:avLst/>
          </a:prstGeom>
          <a:noFill/>
          <a:ln>
            <a:noFill/>
          </a:ln>
          <a:extLst>
            <a:ext uri="{53640926-AAD7-44D8-BBD7-CCE9431645EC}">
              <a14:shadowObscured xmlns:a14="http://schemas.microsoft.com/office/drawing/2010/main"/>
            </a:ext>
          </a:extLst>
        </p:spPr>
      </p:pic>
      <p:pic>
        <p:nvPicPr>
          <p:cNvPr id="15" name="Picture 14" descr="C:\Users\spyreas.000\Desktop\uuuu.JPG"/>
          <p:cNvPicPr/>
          <p:nvPr/>
        </p:nvPicPr>
        <p:blipFill rotWithShape="1">
          <a:blip r:embed="rId6">
            <a:extLst>
              <a:ext uri="{28A0092B-C50C-407E-A947-70E740481C1C}">
                <a14:useLocalDpi xmlns:a14="http://schemas.microsoft.com/office/drawing/2010/main" val="0"/>
              </a:ext>
            </a:extLst>
          </a:blip>
          <a:srcRect t="4445" r="2314"/>
          <a:stretch/>
        </p:blipFill>
        <p:spPr bwMode="auto">
          <a:xfrm>
            <a:off x="3756991" y="377688"/>
            <a:ext cx="4196759" cy="6322916"/>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1380053" y="6409576"/>
            <a:ext cx="2661393" cy="369332"/>
          </a:xfrm>
          <a:prstGeom prst="rect">
            <a:avLst/>
          </a:prstGeom>
        </p:spPr>
        <p:txBody>
          <a:bodyPr wrap="square">
            <a:spAutoFit/>
          </a:bodyPr>
          <a:lstStyle/>
          <a:p>
            <a:r>
              <a:rPr lang="en-US" i="1" dirty="0" smtClean="0">
                <a:solidFill>
                  <a:schemeClr val="bg1"/>
                </a:solidFill>
              </a:rPr>
              <a:t>Spyreas &amp; Beas, in prep</a:t>
            </a:r>
            <a:endParaRPr lang="en-US" i="1" dirty="0"/>
          </a:p>
        </p:txBody>
      </p:sp>
    </p:spTree>
    <p:extLst>
      <p:ext uri="{BB962C8B-B14F-4D97-AF65-F5344CB8AC3E}">
        <p14:creationId xmlns:p14="http://schemas.microsoft.com/office/powerpoint/2010/main" val="1626058285"/>
      </p:ext>
    </p:extLst>
  </p:cSld>
  <p:clrMapOvr>
    <a:masterClrMapping/>
  </p:clrMapOvr>
  <mc:AlternateContent xmlns:mc="http://schemas.openxmlformats.org/markup-compatibility/2006" xmlns:p14="http://schemas.microsoft.com/office/powerpoint/2010/main">
    <mc:Choice Requires="p14">
      <p:transition spd="slow" p14:dur="2000" advTm="56524"/>
    </mc:Choice>
    <mc:Fallback xmlns="">
      <p:transition spd="slow" advTm="56524"/>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04" y="18196"/>
            <a:ext cx="6028039" cy="1325563"/>
          </a:xfrm>
        </p:spPr>
        <p:txBody>
          <a:bodyPr>
            <a:noAutofit/>
          </a:bodyPr>
          <a:lstStyle/>
          <a:p>
            <a:r>
              <a:rPr lang="en-US" sz="5400" dirty="0" smtClean="0">
                <a:solidFill>
                  <a:schemeClr val="bg1"/>
                </a:solidFill>
              </a:rPr>
              <a:t>Year Effects</a:t>
            </a:r>
            <a:endParaRPr lang="en-US" sz="5400" dirty="0">
              <a:solidFill>
                <a:schemeClr val="bg1"/>
              </a:solidFill>
            </a:endParaRPr>
          </a:p>
        </p:txBody>
      </p:sp>
      <p:sp>
        <p:nvSpPr>
          <p:cNvPr id="3" name="TextBox 2"/>
          <p:cNvSpPr txBox="1"/>
          <p:nvPr/>
        </p:nvSpPr>
        <p:spPr>
          <a:xfrm>
            <a:off x="814013" y="1200145"/>
            <a:ext cx="3597565" cy="2862322"/>
          </a:xfrm>
          <a:prstGeom prst="rect">
            <a:avLst/>
          </a:prstGeom>
          <a:noFill/>
        </p:spPr>
        <p:txBody>
          <a:bodyPr wrap="square" rtlCol="0">
            <a:spAutoFit/>
          </a:bodyPr>
          <a:lstStyle/>
          <a:p>
            <a:r>
              <a:rPr lang="en-US" dirty="0" smtClean="0">
                <a:solidFill>
                  <a:schemeClr val="bg1"/>
                </a:solidFill>
              </a:rPr>
              <a:t>Mean </a:t>
            </a:r>
            <a:r>
              <a:rPr lang="en-US" i="1" dirty="0" smtClean="0">
                <a:solidFill>
                  <a:schemeClr val="bg1"/>
                </a:solidFill>
              </a:rPr>
              <a:t>C</a:t>
            </a:r>
          </a:p>
          <a:p>
            <a:endParaRPr lang="en-US" i="1" dirty="0">
              <a:solidFill>
                <a:schemeClr val="bg1"/>
              </a:solidFill>
            </a:endParaRPr>
          </a:p>
          <a:p>
            <a:r>
              <a:rPr lang="en-US" dirty="0" smtClean="0">
                <a:solidFill>
                  <a:schemeClr val="bg1"/>
                </a:solidFill>
              </a:rPr>
              <a:t>Climax </a:t>
            </a:r>
            <a:r>
              <a:rPr lang="en-US" dirty="0">
                <a:solidFill>
                  <a:schemeClr val="bg1"/>
                </a:solidFill>
              </a:rPr>
              <a:t>habitats</a:t>
            </a:r>
            <a:endParaRPr lang="en-US" dirty="0" smtClean="0">
              <a:solidFill>
                <a:schemeClr val="bg1"/>
              </a:solidFill>
            </a:endParaRPr>
          </a:p>
          <a:p>
            <a:endParaRPr lang="en-US" dirty="0">
              <a:solidFill>
                <a:schemeClr val="bg1"/>
              </a:solidFill>
            </a:endParaRPr>
          </a:p>
          <a:p>
            <a:r>
              <a:rPr lang="en-US" dirty="0" smtClean="0">
                <a:solidFill>
                  <a:schemeClr val="bg1"/>
                </a:solidFill>
              </a:rPr>
              <a:t>Natural, </a:t>
            </a:r>
            <a:r>
              <a:rPr lang="en-US" dirty="0" err="1" smtClean="0">
                <a:solidFill>
                  <a:schemeClr val="bg1"/>
                </a:solidFill>
              </a:rPr>
              <a:t>interannual</a:t>
            </a:r>
            <a:r>
              <a:rPr lang="en-US" dirty="0" smtClean="0">
                <a:solidFill>
                  <a:schemeClr val="bg1"/>
                </a:solidFill>
              </a:rPr>
              <a:t> cycles &amp; variation should not change scores, if there is no human disturbance</a:t>
            </a:r>
          </a:p>
          <a:p>
            <a:endParaRPr lang="en-US" dirty="0">
              <a:solidFill>
                <a:schemeClr val="bg1"/>
              </a:solidFill>
            </a:endParaRPr>
          </a:p>
          <a:p>
            <a:r>
              <a:rPr lang="en-US" dirty="0" smtClean="0">
                <a:solidFill>
                  <a:schemeClr val="bg1"/>
                </a:solidFill>
              </a:rPr>
              <a:t>Drought, fire, bison, grazing affects species </a:t>
            </a:r>
            <a:r>
              <a:rPr lang="en-US" dirty="0" err="1" smtClean="0">
                <a:solidFill>
                  <a:schemeClr val="bg1"/>
                </a:solidFill>
              </a:rPr>
              <a:t>apparency</a:t>
            </a:r>
            <a:endParaRPr lang="en-US" dirty="0" smtClean="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51" y="5333839"/>
            <a:ext cx="2078204" cy="141317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35951"/>
          <a:stretch/>
        </p:blipFill>
        <p:spPr>
          <a:xfrm>
            <a:off x="340952" y="4341444"/>
            <a:ext cx="2078204" cy="835788"/>
          </a:xfrm>
          <a:prstGeom prst="rect">
            <a:avLst/>
          </a:prstGeom>
        </p:spPr>
      </p:pic>
      <p:pic>
        <p:nvPicPr>
          <p:cNvPr id="8" name="Picture 7" descr="C:\Users\spyreas\Desktop\Year Mean C.JPG"/>
          <p:cNvPicPr/>
          <p:nvPr/>
        </p:nvPicPr>
        <p:blipFill rotWithShape="1">
          <a:blip r:embed="rId5">
            <a:extLst>
              <a:ext uri="{28A0092B-C50C-407E-A947-70E740481C1C}">
                <a14:useLocalDpi xmlns:a14="http://schemas.microsoft.com/office/drawing/2010/main" val="0"/>
              </a:ext>
            </a:extLst>
          </a:blip>
          <a:srcRect l="9091" t="7747" r="10165" b="6544"/>
          <a:stretch/>
        </p:blipFill>
        <p:spPr bwMode="auto">
          <a:xfrm>
            <a:off x="5817476" y="18196"/>
            <a:ext cx="6241061" cy="6728823"/>
          </a:xfrm>
          <a:prstGeom prst="rect">
            <a:avLst/>
          </a:prstGeom>
          <a:noFill/>
          <a:ln>
            <a:noFill/>
          </a:ln>
          <a:extLst>
            <a:ext uri="{53640926-AAD7-44D8-BBD7-CCE9431645EC}">
              <a14:shadowObscured xmlns:a14="http://schemas.microsoft.com/office/drawing/2010/main"/>
            </a:ext>
          </a:extLst>
        </p:spPr>
      </p:pic>
      <p:sp>
        <p:nvSpPr>
          <p:cNvPr id="13" name="Rectangle 12"/>
          <p:cNvSpPr/>
          <p:nvPr/>
        </p:nvSpPr>
        <p:spPr>
          <a:xfrm>
            <a:off x="3183538" y="6377805"/>
            <a:ext cx="2661393" cy="369332"/>
          </a:xfrm>
          <a:prstGeom prst="rect">
            <a:avLst/>
          </a:prstGeom>
        </p:spPr>
        <p:txBody>
          <a:bodyPr wrap="square">
            <a:spAutoFit/>
          </a:bodyPr>
          <a:lstStyle/>
          <a:p>
            <a:r>
              <a:rPr lang="en-US" i="1" dirty="0" smtClean="0">
                <a:solidFill>
                  <a:schemeClr val="bg1"/>
                </a:solidFill>
              </a:rPr>
              <a:t>Spyreas &amp; Beas, in prep</a:t>
            </a:r>
            <a:endParaRPr lang="en-US" i="1" dirty="0"/>
          </a:p>
        </p:txBody>
      </p:sp>
    </p:spTree>
    <p:extLst>
      <p:ext uri="{BB962C8B-B14F-4D97-AF65-F5344CB8AC3E}">
        <p14:creationId xmlns:p14="http://schemas.microsoft.com/office/powerpoint/2010/main" val="1296062485"/>
      </p:ext>
    </p:extLst>
  </p:cSld>
  <p:clrMapOvr>
    <a:masterClrMapping/>
  </p:clrMapOvr>
  <mc:AlternateContent xmlns:mc="http://schemas.openxmlformats.org/markup-compatibility/2006" xmlns:p14="http://schemas.microsoft.com/office/powerpoint/2010/main">
    <mc:Choice Requires="p14">
      <p:transition spd="slow" p14:dur="2000" advTm="61959"/>
    </mc:Choice>
    <mc:Fallback xmlns="">
      <p:transition spd="slow" advTm="61959"/>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04" y="18196"/>
            <a:ext cx="6028039" cy="1325563"/>
          </a:xfrm>
        </p:spPr>
        <p:txBody>
          <a:bodyPr>
            <a:noAutofit/>
          </a:bodyPr>
          <a:lstStyle/>
          <a:p>
            <a:r>
              <a:rPr lang="en-US" sz="5400" dirty="0" smtClean="0">
                <a:solidFill>
                  <a:schemeClr val="bg1"/>
                </a:solidFill>
              </a:rPr>
              <a:t>Year Effects</a:t>
            </a:r>
            <a:endParaRPr lang="en-US" sz="5400" dirty="0">
              <a:solidFill>
                <a:schemeClr val="bg1"/>
              </a:solidFill>
            </a:endParaRPr>
          </a:p>
        </p:txBody>
      </p:sp>
      <p:sp>
        <p:nvSpPr>
          <p:cNvPr id="3" name="TextBox 2"/>
          <p:cNvSpPr txBox="1"/>
          <p:nvPr/>
        </p:nvSpPr>
        <p:spPr>
          <a:xfrm>
            <a:off x="754380" y="1771650"/>
            <a:ext cx="2446020" cy="369332"/>
          </a:xfrm>
          <a:prstGeom prst="rect">
            <a:avLst/>
          </a:prstGeom>
          <a:noFill/>
        </p:spPr>
        <p:txBody>
          <a:bodyPr wrap="square" rtlCol="0">
            <a:spAutoFit/>
          </a:bodyPr>
          <a:lstStyle/>
          <a:p>
            <a:r>
              <a:rPr lang="en-US" dirty="0" smtClean="0">
                <a:solidFill>
                  <a:schemeClr val="bg1"/>
                </a:solidFill>
              </a:rPr>
              <a:t>FQI</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51" y="5333839"/>
            <a:ext cx="2078204" cy="1413179"/>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35951"/>
          <a:stretch/>
        </p:blipFill>
        <p:spPr>
          <a:xfrm>
            <a:off x="340952" y="4341444"/>
            <a:ext cx="2078204" cy="835788"/>
          </a:xfrm>
          <a:prstGeom prst="rect">
            <a:avLst/>
          </a:prstGeom>
        </p:spPr>
      </p:pic>
      <p:pic>
        <p:nvPicPr>
          <p:cNvPr id="9" name="Picture 8" descr="C:\Users\spyreas\Desktop\FQI Year.JPG"/>
          <p:cNvPicPr/>
          <p:nvPr/>
        </p:nvPicPr>
        <p:blipFill rotWithShape="1">
          <a:blip r:embed="rId5">
            <a:extLst>
              <a:ext uri="{28A0092B-C50C-407E-A947-70E740481C1C}">
                <a14:useLocalDpi xmlns:a14="http://schemas.microsoft.com/office/drawing/2010/main" val="0"/>
              </a:ext>
            </a:extLst>
          </a:blip>
          <a:srcRect l="10016" t="7270" r="9708" b="3912"/>
          <a:stretch/>
        </p:blipFill>
        <p:spPr bwMode="auto">
          <a:xfrm>
            <a:off x="5833241" y="164892"/>
            <a:ext cx="6181981" cy="6582126"/>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3183538" y="6377805"/>
            <a:ext cx="2661393" cy="369332"/>
          </a:xfrm>
          <a:prstGeom prst="rect">
            <a:avLst/>
          </a:prstGeom>
        </p:spPr>
        <p:txBody>
          <a:bodyPr wrap="square">
            <a:spAutoFit/>
          </a:bodyPr>
          <a:lstStyle/>
          <a:p>
            <a:r>
              <a:rPr lang="en-US" i="1" dirty="0" smtClean="0">
                <a:solidFill>
                  <a:schemeClr val="bg1"/>
                </a:solidFill>
              </a:rPr>
              <a:t>Spyreas &amp; Beas, in prep</a:t>
            </a:r>
            <a:endParaRPr lang="en-US" i="1" dirty="0"/>
          </a:p>
        </p:txBody>
      </p:sp>
    </p:spTree>
    <p:extLst>
      <p:ext uri="{BB962C8B-B14F-4D97-AF65-F5344CB8AC3E}">
        <p14:creationId xmlns:p14="http://schemas.microsoft.com/office/powerpoint/2010/main" val="2056786065"/>
      </p:ext>
    </p:extLst>
  </p:cSld>
  <p:clrMapOvr>
    <a:masterClrMapping/>
  </p:clrMapOvr>
  <mc:AlternateContent xmlns:mc="http://schemas.openxmlformats.org/markup-compatibility/2006" xmlns:p14="http://schemas.microsoft.com/office/powerpoint/2010/main">
    <mc:Choice Requires="p14">
      <p:transition spd="slow" p14:dur="2000" advTm="2439"/>
    </mc:Choice>
    <mc:Fallback xmlns="">
      <p:transition spd="slow" advTm="2439"/>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solidFill>
                <a:schemeClr val="bg1"/>
              </a:solidFill>
            </a:endParaRPr>
          </a:p>
          <a:p>
            <a:r>
              <a:rPr lang="en-US" dirty="0" smtClean="0">
                <a:solidFill>
                  <a:schemeClr val="bg1"/>
                </a:solidFill>
              </a:rPr>
              <a:t>Species misidentification</a:t>
            </a:r>
          </a:p>
          <a:p>
            <a:endParaRPr lang="en-US" dirty="0" smtClean="0">
              <a:solidFill>
                <a:schemeClr val="bg1"/>
              </a:solidFill>
            </a:endParaRPr>
          </a:p>
          <a:p>
            <a:r>
              <a:rPr lang="en-US" dirty="0" smtClean="0">
                <a:solidFill>
                  <a:schemeClr val="bg1"/>
                </a:solidFill>
              </a:rPr>
              <a:t>Within year (seasonal) variability</a:t>
            </a:r>
          </a:p>
          <a:p>
            <a:endParaRPr lang="en-US" dirty="0" smtClean="0">
              <a:solidFill>
                <a:schemeClr val="bg1"/>
              </a:solidFill>
            </a:endParaRPr>
          </a:p>
          <a:p>
            <a:r>
              <a:rPr lang="en-US" dirty="0" smtClean="0">
                <a:solidFill>
                  <a:schemeClr val="bg1"/>
                </a:solidFill>
              </a:rPr>
              <a:t>Non-native species</a:t>
            </a:r>
          </a:p>
          <a:p>
            <a:endParaRPr lang="en-US" dirty="0" smtClean="0">
              <a:solidFill>
                <a:schemeClr val="bg1"/>
              </a:solidFill>
            </a:endParaRPr>
          </a:p>
          <a:p>
            <a:r>
              <a:rPr lang="en-US" dirty="0" smtClean="0">
                <a:solidFill>
                  <a:schemeClr val="bg1"/>
                </a:solidFill>
              </a:rPr>
              <a:t>Abundance</a:t>
            </a:r>
          </a:p>
          <a:p>
            <a:endParaRPr lang="en-US" dirty="0" smtClean="0">
              <a:solidFill>
                <a:schemeClr val="bg1"/>
              </a:solidFill>
            </a:endParaRPr>
          </a:p>
          <a:p>
            <a:endParaRPr lang="en-US" dirty="0" smtClean="0">
              <a:solidFill>
                <a:schemeClr val="bg1"/>
              </a:solidFill>
            </a:endParaRPr>
          </a:p>
          <a:p>
            <a:endParaRPr lang="en-US" dirty="0" smtClean="0"/>
          </a:p>
          <a:p>
            <a:endParaRPr lang="en-US" dirty="0"/>
          </a:p>
        </p:txBody>
      </p:sp>
      <p:sp>
        <p:nvSpPr>
          <p:cNvPr id="4"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solidFill>
                  <a:schemeClr val="bg1"/>
                </a:solidFill>
              </a:rPr>
              <a:t>Sampling &amp; Methods Considerations</a:t>
            </a:r>
            <a:endParaRPr lang="en-US" sz="5400" dirty="0">
              <a:solidFill>
                <a:schemeClr val="bg1"/>
              </a:solidFill>
            </a:endParaRPr>
          </a:p>
        </p:txBody>
      </p:sp>
    </p:spTree>
    <p:extLst>
      <p:ext uri="{BB962C8B-B14F-4D97-AF65-F5344CB8AC3E}">
        <p14:creationId xmlns:p14="http://schemas.microsoft.com/office/powerpoint/2010/main" val="3810117805"/>
      </p:ext>
    </p:extLst>
  </p:cSld>
  <p:clrMapOvr>
    <a:masterClrMapping/>
  </p:clrMapOvr>
  <mc:AlternateContent xmlns:mc="http://schemas.openxmlformats.org/markup-compatibility/2006" xmlns:p14="http://schemas.microsoft.com/office/powerpoint/2010/main">
    <mc:Choice Requires="p14">
      <p:transition spd="slow" p14:dur="2000" advTm="53427"/>
    </mc:Choice>
    <mc:Fallback xmlns="">
      <p:transition spd="slow" advTm="5342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1027"/>
          <p:cNvSpPr>
            <a:spLocks noGrp="1" noChangeArrowheads="1"/>
          </p:cNvSpPr>
          <p:nvPr>
            <p:ph type="body" idx="1"/>
          </p:nvPr>
        </p:nvSpPr>
        <p:spPr>
          <a:xfrm>
            <a:off x="838200" y="1501163"/>
            <a:ext cx="10515600" cy="5194605"/>
          </a:xfrm>
        </p:spPr>
        <p:txBody>
          <a:bodyPr>
            <a:normAutofit/>
          </a:bodyPr>
          <a:lstStyle/>
          <a:p>
            <a:pPr>
              <a:lnSpc>
                <a:spcPct val="150000"/>
              </a:lnSpc>
            </a:pPr>
            <a:r>
              <a:rPr lang="en-US" sz="2600" dirty="0">
                <a:solidFill>
                  <a:schemeClr val="bg1"/>
                </a:solidFill>
              </a:rPr>
              <a:t>Every plant in a state </a:t>
            </a:r>
            <a:r>
              <a:rPr lang="en-US" sz="2600" dirty="0" smtClean="0">
                <a:solidFill>
                  <a:schemeClr val="bg1"/>
                </a:solidFill>
              </a:rPr>
              <a:t>0-10, species Conservatism</a:t>
            </a:r>
          </a:p>
          <a:p>
            <a:pPr lvl="1">
              <a:lnSpc>
                <a:spcPct val="110000"/>
              </a:lnSpc>
            </a:pPr>
            <a:r>
              <a:rPr lang="en-US" sz="2000" dirty="0" smtClean="0">
                <a:solidFill>
                  <a:schemeClr val="bg1"/>
                </a:solidFill>
              </a:rPr>
              <a:t>Coefficients of Conservatism (</a:t>
            </a:r>
            <a:r>
              <a:rPr lang="en-US" sz="2000" i="1" dirty="0" smtClean="0">
                <a:solidFill>
                  <a:schemeClr val="bg1"/>
                </a:solidFill>
              </a:rPr>
              <a:t>C</a:t>
            </a:r>
            <a:r>
              <a:rPr lang="en-US" sz="2000" dirty="0" smtClean="0">
                <a:solidFill>
                  <a:schemeClr val="bg1"/>
                </a:solidFill>
              </a:rPr>
              <a:t>-values)</a:t>
            </a:r>
          </a:p>
          <a:p>
            <a:pPr lvl="1">
              <a:lnSpc>
                <a:spcPct val="110000"/>
              </a:lnSpc>
            </a:pPr>
            <a:r>
              <a:rPr lang="en-US" sz="2000" dirty="0" smtClean="0">
                <a:solidFill>
                  <a:schemeClr val="bg1"/>
                </a:solidFill>
              </a:rPr>
              <a:t>Expert botanists panel</a:t>
            </a:r>
          </a:p>
          <a:p>
            <a:pPr lvl="1">
              <a:lnSpc>
                <a:spcPct val="110000"/>
              </a:lnSpc>
            </a:pPr>
            <a:r>
              <a:rPr lang="en-US" sz="2000" dirty="0" smtClean="0">
                <a:solidFill>
                  <a:schemeClr val="bg1"/>
                </a:solidFill>
              </a:rPr>
              <a:t>Non-natives 0 or ignored </a:t>
            </a:r>
            <a:r>
              <a:rPr lang="en-US" sz="2600" dirty="0" smtClean="0">
                <a:solidFill>
                  <a:schemeClr val="tx1">
                    <a:lumMod val="65000"/>
                    <a:lumOff val="35000"/>
                  </a:schemeClr>
                </a:solidFill>
              </a:rPr>
              <a:t> </a:t>
            </a:r>
            <a:endParaRPr lang="en-US" sz="2600" dirty="0">
              <a:solidFill>
                <a:schemeClr val="tx1">
                  <a:lumMod val="65000"/>
                  <a:lumOff val="35000"/>
                </a:schemeClr>
              </a:solidFill>
            </a:endParaRPr>
          </a:p>
          <a:p>
            <a:pPr>
              <a:lnSpc>
                <a:spcPct val="150000"/>
              </a:lnSpc>
            </a:pPr>
            <a:r>
              <a:rPr lang="en-US" sz="2600" dirty="0">
                <a:solidFill>
                  <a:schemeClr val="tx1">
                    <a:lumMod val="65000"/>
                    <a:lumOff val="35000"/>
                  </a:schemeClr>
                </a:solidFill>
              </a:rPr>
              <a:t>Mean </a:t>
            </a:r>
            <a:r>
              <a:rPr lang="en-US" sz="2600" dirty="0" smtClean="0">
                <a:solidFill>
                  <a:schemeClr val="tx1">
                    <a:lumMod val="65000"/>
                    <a:lumOff val="35000"/>
                  </a:schemeClr>
                </a:solidFill>
              </a:rPr>
              <a:t>Conservatism </a:t>
            </a:r>
            <a:r>
              <a:rPr lang="en-US" sz="2600" dirty="0">
                <a:solidFill>
                  <a:schemeClr val="tx1">
                    <a:lumMod val="65000"/>
                    <a:lumOff val="35000"/>
                  </a:schemeClr>
                </a:solidFill>
              </a:rPr>
              <a:t>(Mean</a:t>
            </a:r>
            <a:r>
              <a:rPr lang="en-US" sz="2600" i="1" dirty="0">
                <a:solidFill>
                  <a:schemeClr val="tx1">
                    <a:lumMod val="65000"/>
                    <a:lumOff val="35000"/>
                  </a:schemeClr>
                </a:solidFill>
              </a:rPr>
              <a:t> </a:t>
            </a:r>
            <a:r>
              <a:rPr lang="en-US" sz="2600" i="1" dirty="0" smtClean="0">
                <a:solidFill>
                  <a:schemeClr val="tx1">
                    <a:lumMod val="65000"/>
                    <a:lumOff val="35000"/>
                  </a:schemeClr>
                </a:solidFill>
              </a:rPr>
              <a:t>C</a:t>
            </a:r>
            <a:r>
              <a:rPr lang="en-US" sz="2600" dirty="0" smtClean="0">
                <a:solidFill>
                  <a:schemeClr val="tx1">
                    <a:lumMod val="65000"/>
                    <a:lumOff val="35000"/>
                  </a:schemeClr>
                </a:solidFill>
              </a:rPr>
              <a:t>)</a:t>
            </a:r>
            <a:endParaRPr lang="en-US" sz="2600" dirty="0">
              <a:solidFill>
                <a:schemeClr val="tx1">
                  <a:lumMod val="65000"/>
                  <a:lumOff val="35000"/>
                </a:schemeClr>
              </a:solidFill>
            </a:endParaRPr>
          </a:p>
          <a:p>
            <a:pPr lvl="1">
              <a:lnSpc>
                <a:spcPct val="120000"/>
              </a:lnSpc>
            </a:pPr>
            <a:r>
              <a:rPr lang="en-US" sz="2000" dirty="0" smtClean="0">
                <a:solidFill>
                  <a:schemeClr val="tx1">
                    <a:lumMod val="65000"/>
                    <a:lumOff val="35000"/>
                  </a:schemeClr>
                </a:solidFill>
              </a:rPr>
              <a:t>3.5 - 4.5 </a:t>
            </a:r>
            <a:endParaRPr lang="en-US" sz="2000" dirty="0">
              <a:solidFill>
                <a:schemeClr val="tx1">
                  <a:lumMod val="65000"/>
                  <a:lumOff val="35000"/>
                </a:schemeClr>
              </a:solidFill>
            </a:endParaRPr>
          </a:p>
          <a:p>
            <a:pPr>
              <a:lnSpc>
                <a:spcPct val="150000"/>
              </a:lnSpc>
            </a:pPr>
            <a:r>
              <a:rPr lang="en-US" sz="2600" dirty="0" smtClean="0">
                <a:solidFill>
                  <a:schemeClr val="tx1">
                    <a:lumMod val="65000"/>
                    <a:lumOff val="35000"/>
                  </a:schemeClr>
                </a:solidFill>
              </a:rPr>
              <a:t>Floristic </a:t>
            </a:r>
            <a:r>
              <a:rPr lang="en-US" sz="2600" dirty="0">
                <a:solidFill>
                  <a:schemeClr val="tx1">
                    <a:lumMod val="65000"/>
                    <a:lumOff val="35000"/>
                  </a:schemeClr>
                </a:solidFill>
              </a:rPr>
              <a:t>Quality Index (FQI) = mean </a:t>
            </a:r>
            <a:r>
              <a:rPr lang="en-US" sz="2600" i="1" dirty="0">
                <a:solidFill>
                  <a:schemeClr val="tx1">
                    <a:lumMod val="65000"/>
                    <a:lumOff val="35000"/>
                  </a:schemeClr>
                </a:solidFill>
              </a:rPr>
              <a:t>C </a:t>
            </a:r>
            <a:r>
              <a:rPr lang="en-US" sz="2600" dirty="0">
                <a:solidFill>
                  <a:schemeClr val="tx1">
                    <a:lumMod val="65000"/>
                    <a:lumOff val="35000"/>
                  </a:schemeClr>
                </a:solidFill>
              </a:rPr>
              <a:t>* </a:t>
            </a:r>
            <a:r>
              <a:rPr lang="en-US" sz="2600" dirty="0">
                <a:solidFill>
                  <a:schemeClr val="tx1">
                    <a:lumMod val="65000"/>
                    <a:lumOff val="35000"/>
                  </a:schemeClr>
                </a:solidFill>
                <a:ea typeface="Times" charset="0"/>
                <a:cs typeface="Times" charset="0"/>
                <a:sym typeface="Symbol" pitchFamily="18" charset="2"/>
              </a:rPr>
              <a:t></a:t>
            </a:r>
            <a:r>
              <a:rPr lang="en-US" sz="2600" dirty="0" smtClean="0">
                <a:solidFill>
                  <a:schemeClr val="tx1">
                    <a:lumMod val="65000"/>
                    <a:lumOff val="35000"/>
                  </a:schemeClr>
                </a:solidFill>
              </a:rPr>
              <a:t>N</a:t>
            </a:r>
          </a:p>
          <a:p>
            <a:pPr lvl="1">
              <a:lnSpc>
                <a:spcPct val="150000"/>
              </a:lnSpc>
            </a:pPr>
            <a:r>
              <a:rPr lang="en-US" sz="2000" dirty="0">
                <a:solidFill>
                  <a:schemeClr val="tx1">
                    <a:lumMod val="65000"/>
                    <a:lumOff val="35000"/>
                  </a:schemeClr>
                </a:solidFill>
              </a:rPr>
              <a:t>35 – 45</a:t>
            </a:r>
          </a:p>
          <a:p>
            <a:pPr>
              <a:lnSpc>
                <a:spcPct val="150000"/>
              </a:lnSpc>
            </a:pPr>
            <a:r>
              <a:rPr lang="en-US" sz="2600" dirty="0" smtClean="0">
                <a:solidFill>
                  <a:schemeClr val="tx1">
                    <a:lumMod val="65000"/>
                    <a:lumOff val="35000"/>
                  </a:schemeClr>
                </a:solidFill>
              </a:rPr>
              <a:t>Anthropogenic </a:t>
            </a:r>
            <a:r>
              <a:rPr lang="en-US" sz="2600" dirty="0">
                <a:solidFill>
                  <a:schemeClr val="tx1">
                    <a:lumMod val="65000"/>
                    <a:lumOff val="35000"/>
                  </a:schemeClr>
                </a:solidFill>
              </a:rPr>
              <a:t>disturbance/degradation -&gt; Conservation value </a:t>
            </a:r>
          </a:p>
        </p:txBody>
      </p:sp>
      <p:sp>
        <p:nvSpPr>
          <p:cNvPr id="4" name="Rectangle 2"/>
          <p:cNvSpPr txBox="1">
            <a:spLocks noChangeArrowheads="1"/>
          </p:cNvSpPr>
          <p:nvPr/>
        </p:nvSpPr>
        <p:spPr>
          <a:xfrm>
            <a:off x="1184856" y="228600"/>
            <a:ext cx="10058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rPr>
              <a:t>Floristic Quality Assessment (FQA)</a:t>
            </a:r>
          </a:p>
        </p:txBody>
      </p:sp>
    </p:spTree>
    <p:extLst>
      <p:ext uri="{BB962C8B-B14F-4D97-AF65-F5344CB8AC3E}">
        <p14:creationId xmlns:p14="http://schemas.microsoft.com/office/powerpoint/2010/main" val="1063725046"/>
      </p:ext>
    </p:extLst>
  </p:cSld>
  <p:clrMapOvr>
    <a:masterClrMapping/>
  </p:clrMapOvr>
  <mc:AlternateContent xmlns:mc="http://schemas.openxmlformats.org/markup-compatibility/2006" xmlns:p14="http://schemas.microsoft.com/office/powerpoint/2010/main">
    <mc:Choice Requires="p14">
      <p:transition spd="slow" p14:dur="2000" advTm="72899"/>
    </mc:Choice>
    <mc:Fallback xmlns="">
      <p:transition spd="slow" advTm="72899"/>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1874521"/>
            <a:ext cx="7679633" cy="4785360"/>
          </a:xfrm>
        </p:spPr>
        <p:txBody>
          <a:bodyPr>
            <a:normAutofit fontScale="92500" lnSpcReduction="10000"/>
          </a:bodyPr>
          <a:lstStyle/>
          <a:p>
            <a:pPr marL="0" indent="0">
              <a:buNone/>
            </a:pPr>
            <a:r>
              <a:rPr lang="en-US" sz="3600" dirty="0" smtClean="0">
                <a:solidFill>
                  <a:schemeClr val="bg1"/>
                </a:solidFill>
              </a:rPr>
              <a:t>“</a:t>
            </a:r>
            <a:r>
              <a:rPr lang="en-US" sz="3600" i="1" dirty="0" smtClean="0">
                <a:solidFill>
                  <a:schemeClr val="bg1"/>
                </a:solidFill>
              </a:rPr>
              <a:t>This </a:t>
            </a:r>
            <a:r>
              <a:rPr lang="en-US" sz="3600" i="1" dirty="0">
                <a:solidFill>
                  <a:schemeClr val="bg1"/>
                </a:solidFill>
              </a:rPr>
              <a:t>ordinance requires the protection of wetlands in a development in such </a:t>
            </a:r>
            <a:r>
              <a:rPr lang="en-US" sz="3600" i="1" dirty="0" smtClean="0">
                <a:solidFill>
                  <a:schemeClr val="bg1"/>
                </a:solidFill>
              </a:rPr>
              <a:t>a way </a:t>
            </a:r>
            <a:r>
              <a:rPr lang="en-US" sz="3600" i="1" dirty="0">
                <a:solidFill>
                  <a:schemeClr val="bg1"/>
                </a:solidFill>
              </a:rPr>
              <a:t>that the Floristic Quality Index (FQI</a:t>
            </a:r>
            <a:r>
              <a:rPr lang="en-US" sz="3600" i="1" dirty="0" smtClean="0">
                <a:solidFill>
                  <a:schemeClr val="bg1"/>
                </a:solidFill>
              </a:rPr>
              <a:t>) …calculated </a:t>
            </a:r>
            <a:r>
              <a:rPr lang="en-US" sz="3600" i="1" dirty="0">
                <a:solidFill>
                  <a:schemeClr val="bg1"/>
                </a:solidFill>
              </a:rPr>
              <a:t>two years after development cannot be </a:t>
            </a:r>
            <a:r>
              <a:rPr lang="en-US" sz="3600" i="1" dirty="0" smtClean="0">
                <a:solidFill>
                  <a:schemeClr val="bg1"/>
                </a:solidFill>
              </a:rPr>
              <a:t>more than </a:t>
            </a:r>
            <a:r>
              <a:rPr lang="en-US" sz="3600" i="1" dirty="0">
                <a:solidFill>
                  <a:schemeClr val="accent1">
                    <a:lumMod val="40000"/>
                    <a:lumOff val="60000"/>
                  </a:schemeClr>
                </a:solidFill>
              </a:rPr>
              <a:t>two points less </a:t>
            </a:r>
            <a:r>
              <a:rPr lang="en-US" sz="3600" i="1" dirty="0">
                <a:solidFill>
                  <a:schemeClr val="bg1"/>
                </a:solidFill>
              </a:rPr>
              <a:t>than the original FQI. If the wetland has a lower FQI, the </a:t>
            </a:r>
            <a:r>
              <a:rPr lang="en-US" sz="3600" i="1" dirty="0" smtClean="0">
                <a:solidFill>
                  <a:schemeClr val="bg1"/>
                </a:solidFill>
              </a:rPr>
              <a:t>developer must </a:t>
            </a:r>
            <a:r>
              <a:rPr lang="en-US" sz="3600" i="1" dirty="0">
                <a:solidFill>
                  <a:schemeClr val="bg1"/>
                </a:solidFill>
              </a:rPr>
              <a:t>provide wetland mitigation for the impacted </a:t>
            </a:r>
            <a:r>
              <a:rPr lang="en-US" sz="3600" i="1" dirty="0" smtClean="0">
                <a:solidFill>
                  <a:schemeClr val="bg1"/>
                </a:solidFill>
              </a:rPr>
              <a:t>wetland</a:t>
            </a:r>
            <a:r>
              <a:rPr lang="en-US" sz="3600" dirty="0" smtClean="0">
                <a:solidFill>
                  <a:schemeClr val="bg1"/>
                </a:solidFill>
              </a:rPr>
              <a:t>”</a:t>
            </a:r>
          </a:p>
          <a:p>
            <a:pPr marL="0" indent="0" algn="r">
              <a:buNone/>
            </a:pPr>
            <a:endParaRPr lang="en-US" sz="2000" dirty="0" smtClean="0">
              <a:solidFill>
                <a:schemeClr val="bg1"/>
              </a:solidFill>
            </a:endParaRPr>
          </a:p>
          <a:p>
            <a:pPr marL="0" indent="0" algn="r">
              <a:buNone/>
            </a:pPr>
            <a:endParaRPr lang="en-US" sz="2000" dirty="0" smtClean="0">
              <a:solidFill>
                <a:schemeClr val="bg1"/>
              </a:solidFill>
            </a:endParaRPr>
          </a:p>
          <a:p>
            <a:pPr marL="0" indent="0" algn="r">
              <a:buNone/>
            </a:pPr>
            <a:r>
              <a:rPr lang="en-US" sz="2000" dirty="0" smtClean="0">
                <a:solidFill>
                  <a:schemeClr val="bg1"/>
                </a:solidFill>
              </a:rPr>
              <a:t>Chu and </a:t>
            </a:r>
            <a:r>
              <a:rPr lang="en-US" sz="2000" dirty="0" err="1" smtClean="0">
                <a:solidFill>
                  <a:schemeClr val="bg1"/>
                </a:solidFill>
              </a:rPr>
              <a:t>Molano</a:t>
            </a:r>
            <a:r>
              <a:rPr lang="en-US" sz="2000" dirty="0" smtClean="0">
                <a:solidFill>
                  <a:schemeClr val="bg1"/>
                </a:solidFill>
              </a:rPr>
              <a:t>-Flores 2013</a:t>
            </a:r>
            <a:endParaRPr lang="en-US" sz="2000" dirty="0">
              <a:solidFill>
                <a:schemeClr val="bg1"/>
              </a:solidFill>
            </a:endParaRPr>
          </a:p>
        </p:txBody>
      </p:sp>
      <p:pic>
        <p:nvPicPr>
          <p:cNvPr id="4" name="Picture 2" descr="http://blogs.dallasobserver.com/unfairpark/Charlton-Heston-Moses-10-command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0" y="2534479"/>
            <a:ext cx="2668174" cy="34824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38200" y="365125"/>
            <a:ext cx="10515600" cy="1325563"/>
          </a:xfrm>
        </p:spPr>
        <p:txBody>
          <a:bodyPr>
            <a:normAutofit/>
          </a:bodyPr>
          <a:lstStyle/>
          <a:p>
            <a:r>
              <a:rPr lang="en-US" sz="5400" dirty="0" smtClean="0">
                <a:solidFill>
                  <a:schemeClr val="bg1"/>
                </a:solidFill>
              </a:rPr>
              <a:t>Analysis &amp; Score Comparison</a:t>
            </a:r>
          </a:p>
        </p:txBody>
      </p:sp>
    </p:spTree>
    <p:extLst>
      <p:ext uri="{BB962C8B-B14F-4D97-AF65-F5344CB8AC3E}">
        <p14:creationId xmlns:p14="http://schemas.microsoft.com/office/powerpoint/2010/main" val="2638416173"/>
      </p:ext>
    </p:extLst>
  </p:cSld>
  <p:clrMapOvr>
    <a:masterClrMapping/>
  </p:clrMapOvr>
  <mc:AlternateContent xmlns:mc="http://schemas.openxmlformats.org/markup-compatibility/2006" xmlns:p14="http://schemas.microsoft.com/office/powerpoint/2010/main">
    <mc:Choice Requires="p14">
      <p:transition spd="slow" p14:dur="2000" advTm="62784"/>
    </mc:Choice>
    <mc:Fallback xmlns="">
      <p:transition spd="slow" advTm="62784"/>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14" y="340843"/>
            <a:ext cx="10515600" cy="1325563"/>
          </a:xfrm>
        </p:spPr>
        <p:txBody>
          <a:bodyPr>
            <a:normAutofit/>
          </a:bodyPr>
          <a:lstStyle/>
          <a:p>
            <a:r>
              <a:rPr lang="en-US" sz="5400" dirty="0" smtClean="0">
                <a:solidFill>
                  <a:schemeClr val="bg1"/>
                </a:solidFill>
              </a:rPr>
              <a:t>Comparing Scores</a:t>
            </a:r>
            <a:endParaRPr lang="en-US" sz="5400" dirty="0">
              <a:solidFill>
                <a:schemeClr val="bg1"/>
              </a:solidFill>
            </a:endParaRPr>
          </a:p>
        </p:txBody>
      </p:sp>
      <p:sp>
        <p:nvSpPr>
          <p:cNvPr id="4" name="Content Placeholder 2"/>
          <p:cNvSpPr txBox="1">
            <a:spLocks/>
          </p:cNvSpPr>
          <p:nvPr/>
        </p:nvSpPr>
        <p:spPr>
          <a:xfrm>
            <a:off x="681925" y="1850266"/>
            <a:ext cx="7900601" cy="46332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spcBef>
                <a:spcPts val="1000"/>
              </a:spcBef>
              <a:buFont typeface="Arial" charset="0"/>
              <a:buChar char="•"/>
              <a:defRPr/>
            </a:pPr>
            <a:r>
              <a:rPr lang="en-US" sz="2800" dirty="0">
                <a:solidFill>
                  <a:schemeClr val="bg1"/>
                </a:solidFill>
              </a:rPr>
              <a:t>Assumed that a score tells us with a high level of precision about a </a:t>
            </a:r>
            <a:r>
              <a:rPr lang="en-US" sz="2800" dirty="0" smtClean="0">
                <a:solidFill>
                  <a:schemeClr val="bg1"/>
                </a:solidFill>
              </a:rPr>
              <a:t>site Floristic Quality</a:t>
            </a:r>
            <a:r>
              <a:rPr lang="en-US" sz="2800" dirty="0" smtClean="0">
                <a:solidFill>
                  <a:schemeClr val="bg1"/>
                </a:solidFill>
                <a:sym typeface="Wingdings" panose="05000000000000000000" pitchFamily="2" charset="2"/>
              </a:rPr>
              <a:t> biological </a:t>
            </a:r>
            <a:r>
              <a:rPr lang="en-US" sz="2800" dirty="0" smtClean="0">
                <a:solidFill>
                  <a:schemeClr val="bg1"/>
                </a:solidFill>
              </a:rPr>
              <a:t>degradation, human disturbance levels</a:t>
            </a:r>
          </a:p>
          <a:p>
            <a:pPr marL="228600" lvl="1">
              <a:spcBef>
                <a:spcPts val="1000"/>
              </a:spcBef>
              <a:buFont typeface="Arial" charset="0"/>
              <a:buChar char="•"/>
              <a:defRPr/>
            </a:pPr>
            <a:endParaRPr lang="en-US" sz="2800" dirty="0">
              <a:solidFill>
                <a:schemeClr val="bg1"/>
              </a:solidFill>
            </a:endParaRPr>
          </a:p>
          <a:p>
            <a:pPr marL="228600" lvl="1">
              <a:spcBef>
                <a:spcPts val="1000"/>
              </a:spcBef>
              <a:buFont typeface="Arial" charset="0"/>
              <a:buChar char="•"/>
              <a:defRPr/>
            </a:pPr>
            <a:r>
              <a:rPr lang="en-US" sz="2800" dirty="0" smtClean="0">
                <a:solidFill>
                  <a:schemeClr val="bg1"/>
                </a:solidFill>
              </a:rPr>
              <a:t>A site FQI score 20  or Mean </a:t>
            </a:r>
            <a:r>
              <a:rPr lang="en-US" sz="2800" i="1" dirty="0" smtClean="0">
                <a:solidFill>
                  <a:schemeClr val="bg1"/>
                </a:solidFill>
              </a:rPr>
              <a:t>C</a:t>
            </a:r>
            <a:r>
              <a:rPr lang="en-US" sz="2800" dirty="0" smtClean="0">
                <a:solidFill>
                  <a:schemeClr val="bg1"/>
                </a:solidFill>
              </a:rPr>
              <a:t> = 4 anywhere means the same thing</a:t>
            </a:r>
            <a:endParaRPr lang="en-US" sz="2800" dirty="0" smtClean="0">
              <a:solidFill>
                <a:schemeClr val="bg1">
                  <a:lumMod val="50000"/>
                  <a:lumOff val="50000"/>
                </a:schemeClr>
              </a:solidFill>
            </a:endParaRPr>
          </a:p>
          <a:p>
            <a:pPr marL="0" indent="0">
              <a:buNone/>
            </a:pPr>
            <a:r>
              <a:rPr lang="en-US" dirty="0">
                <a:solidFill>
                  <a:schemeClr val="bg1">
                    <a:lumMod val="50000"/>
                    <a:lumOff val="50000"/>
                  </a:schemeClr>
                </a:solidFill>
              </a:rPr>
              <a:t>	</a:t>
            </a:r>
            <a:r>
              <a:rPr lang="en-US" dirty="0" smtClean="0">
                <a:solidFill>
                  <a:schemeClr val="bg1"/>
                </a:solidFill>
              </a:rPr>
              <a:t>Region</a:t>
            </a:r>
            <a:endParaRPr lang="en-US" dirty="0">
              <a:solidFill>
                <a:schemeClr val="bg1"/>
              </a:solidFill>
            </a:endParaRPr>
          </a:p>
          <a:p>
            <a:pPr marL="0" indent="0">
              <a:buNone/>
            </a:pPr>
            <a:r>
              <a:rPr lang="en-US" dirty="0">
                <a:solidFill>
                  <a:schemeClr val="bg1"/>
                </a:solidFill>
              </a:rPr>
              <a:t>	</a:t>
            </a:r>
            <a:r>
              <a:rPr lang="en-US" dirty="0" smtClean="0">
                <a:solidFill>
                  <a:schemeClr val="bg1"/>
                </a:solidFill>
              </a:rPr>
              <a:t>Vegetation </a:t>
            </a:r>
            <a:r>
              <a:rPr lang="en-US" dirty="0">
                <a:solidFill>
                  <a:schemeClr val="bg1"/>
                </a:solidFill>
              </a:rPr>
              <a:t>type</a:t>
            </a:r>
          </a:p>
          <a:p>
            <a:pPr marL="0" indent="0">
              <a:buNone/>
            </a:pPr>
            <a:endParaRPr lang="en-US" sz="2400" dirty="0" smtClean="0">
              <a:solidFill>
                <a:schemeClr val="bg1">
                  <a:lumMod val="50000"/>
                  <a:lumOff val="50000"/>
                </a:schemeClr>
              </a:solidFill>
            </a:endParaRPr>
          </a:p>
          <a:p>
            <a:pPr marL="0" indent="0">
              <a:buNone/>
            </a:pPr>
            <a:r>
              <a:rPr lang="en-US" dirty="0" smtClean="0">
                <a:solidFill>
                  <a:schemeClr val="bg1">
                    <a:lumMod val="50000"/>
                    <a:lumOff val="50000"/>
                  </a:schemeClr>
                </a:solidFill>
              </a:rPr>
              <a:t>Laws &amp; agency policies assume that a score in place &amp; habitat means the same as another</a:t>
            </a:r>
          </a:p>
          <a:p>
            <a:pPr marL="0" indent="0">
              <a:buNone/>
            </a:pPr>
            <a:endParaRPr lang="en-US" sz="2400" dirty="0" smtClean="0">
              <a:solidFill>
                <a:schemeClr val="bg1">
                  <a:lumMod val="50000"/>
                  <a:lumOff val="50000"/>
                </a:schemeClr>
              </a:solidFill>
            </a:endParaRPr>
          </a:p>
          <a:p>
            <a:pPr marL="0" indent="0">
              <a:buFont typeface="Arial" panose="020B0604020202020204" pitchFamily="34" charset="0"/>
              <a:buNone/>
              <a:defRPr/>
            </a:pPr>
            <a:endParaRPr lang="en-US" sz="2400" dirty="0" smtClean="0">
              <a:solidFill>
                <a:schemeClr val="bg1">
                  <a:lumMod val="50000"/>
                  <a:lumOff val="50000"/>
                </a:schemeClr>
              </a:solidFill>
            </a:endParaRPr>
          </a:p>
        </p:txBody>
      </p:sp>
      <p:pic>
        <p:nvPicPr>
          <p:cNvPr id="5" name="Picture 4" descr="C:\Documents and Settings\Greg\Desktop\oran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5814" y="3516949"/>
            <a:ext cx="3089326" cy="321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Documents and Settings\Greg\Desktop\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5813" y="30530"/>
            <a:ext cx="3089327" cy="31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399562"/>
      </p:ext>
    </p:extLst>
  </p:cSld>
  <p:clrMapOvr>
    <a:masterClrMapping/>
  </p:clrMapOvr>
  <mc:AlternateContent xmlns:mc="http://schemas.openxmlformats.org/markup-compatibility/2006" xmlns:p14="http://schemas.microsoft.com/office/powerpoint/2010/main">
    <mc:Choice Requires="p14">
      <p:transition spd="slow" p14:dur="2000" advTm="66284"/>
    </mc:Choice>
    <mc:Fallback xmlns="">
      <p:transition spd="slow" advTm="66284"/>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743" y="534459"/>
            <a:ext cx="5812972" cy="1325563"/>
          </a:xfrm>
        </p:spPr>
        <p:txBody>
          <a:bodyPr>
            <a:noAutofit/>
          </a:bodyPr>
          <a:lstStyle/>
          <a:p>
            <a:r>
              <a:rPr lang="en-US" sz="5400" dirty="0" smtClean="0">
                <a:solidFill>
                  <a:schemeClr val="bg1"/>
                </a:solidFill>
              </a:rPr>
              <a:t>Floristic Quality &amp; Vegetation types</a:t>
            </a:r>
            <a:endParaRPr lang="en-US" sz="5400" dirty="0">
              <a:solidFill>
                <a:schemeClr val="bg1"/>
              </a:solidFill>
            </a:endParaRPr>
          </a:p>
        </p:txBody>
      </p:sp>
      <p:pic>
        <p:nvPicPr>
          <p:cNvPr id="6" name="Content Placeholder 5" descr="C:\Users\spy\Desktop\GregCTAPSites.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313715" y="-175193"/>
            <a:ext cx="5878286" cy="7033193"/>
          </a:xfrm>
          <a:prstGeom prst="rect">
            <a:avLst/>
          </a:prstGeom>
          <a:noFill/>
          <a:ln>
            <a:noFill/>
          </a:ln>
        </p:spPr>
      </p:pic>
      <p:sp>
        <p:nvSpPr>
          <p:cNvPr id="3" name="Content Placeholder 2"/>
          <p:cNvSpPr>
            <a:spLocks noGrp="1"/>
          </p:cNvSpPr>
          <p:nvPr>
            <p:ph sz="half" idx="2"/>
          </p:nvPr>
        </p:nvSpPr>
        <p:spPr>
          <a:xfrm>
            <a:off x="838200" y="2481943"/>
            <a:ext cx="5181600" cy="3968070"/>
          </a:xfrm>
        </p:spPr>
        <p:txBody>
          <a:bodyPr>
            <a:normAutofit/>
          </a:bodyPr>
          <a:lstStyle/>
          <a:p>
            <a:r>
              <a:rPr lang="en-US" i="1" dirty="0" smtClean="0">
                <a:solidFill>
                  <a:schemeClr val="bg1"/>
                </a:solidFill>
              </a:rPr>
              <a:t>Random</a:t>
            </a:r>
            <a:r>
              <a:rPr lang="en-US" dirty="0" smtClean="0">
                <a:solidFill>
                  <a:schemeClr val="bg1"/>
                </a:solidFill>
              </a:rPr>
              <a:t> wetlands and forests across Illinois</a:t>
            </a:r>
          </a:p>
          <a:p>
            <a:pPr lvl="0"/>
            <a:endParaRPr lang="en-US" dirty="0" smtClean="0">
              <a:solidFill>
                <a:schemeClr val="bg1"/>
              </a:solidFill>
            </a:endParaRPr>
          </a:p>
          <a:p>
            <a:pPr lvl="0"/>
            <a:r>
              <a:rPr lang="en-US" i="1" dirty="0">
                <a:solidFill>
                  <a:schemeClr val="bg1"/>
                </a:solidFill>
              </a:rPr>
              <a:t>R</a:t>
            </a:r>
            <a:r>
              <a:rPr lang="en-US" i="1" dirty="0" smtClean="0">
                <a:solidFill>
                  <a:schemeClr val="bg1"/>
                </a:solidFill>
              </a:rPr>
              <a:t>eference</a:t>
            </a:r>
            <a:r>
              <a:rPr lang="en-US" dirty="0" smtClean="0">
                <a:solidFill>
                  <a:schemeClr val="bg1"/>
                </a:solidFill>
              </a:rPr>
              <a:t> grassland, wetland, </a:t>
            </a:r>
            <a:r>
              <a:rPr lang="en-US" dirty="0">
                <a:solidFill>
                  <a:schemeClr val="bg1"/>
                </a:solidFill>
              </a:rPr>
              <a:t>or </a:t>
            </a:r>
            <a:r>
              <a:rPr lang="en-US" dirty="0" smtClean="0">
                <a:solidFill>
                  <a:schemeClr val="bg1"/>
                </a:solidFill>
              </a:rPr>
              <a:t>forest</a:t>
            </a:r>
          </a:p>
          <a:p>
            <a:pPr marL="0" indent="0">
              <a:buNone/>
            </a:pPr>
            <a:endParaRPr lang="en-US" dirty="0">
              <a:solidFill>
                <a:schemeClr val="bg1"/>
              </a:solidFill>
            </a:endParaRPr>
          </a:p>
        </p:txBody>
      </p:sp>
    </p:spTree>
    <p:extLst>
      <p:ext uri="{BB962C8B-B14F-4D97-AF65-F5344CB8AC3E}">
        <p14:creationId xmlns:p14="http://schemas.microsoft.com/office/powerpoint/2010/main" val="8240950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2597" y="2403601"/>
            <a:ext cx="2992147" cy="2906108"/>
          </a:xfrm>
        </p:spPr>
        <p:txBody>
          <a:bodyPr>
            <a:normAutofit/>
          </a:bodyPr>
          <a:lstStyle/>
          <a:p>
            <a:pPr marL="0" indent="0">
              <a:buNone/>
            </a:pPr>
            <a:r>
              <a:rPr lang="en-US" sz="3200" dirty="0" smtClean="0">
                <a:solidFill>
                  <a:schemeClr val="bg1"/>
                </a:solidFill>
              </a:rPr>
              <a:t>Random sites</a:t>
            </a:r>
          </a:p>
          <a:p>
            <a:pPr marL="0" indent="0">
              <a:buNone/>
            </a:pPr>
            <a:r>
              <a:rPr lang="en-US" sz="3200" dirty="0">
                <a:solidFill>
                  <a:schemeClr val="bg1"/>
                </a:solidFill>
              </a:rPr>
              <a:t/>
            </a:r>
            <a:br>
              <a:rPr lang="en-US" sz="3200" dirty="0">
                <a:solidFill>
                  <a:schemeClr val="bg1"/>
                </a:solidFill>
              </a:rPr>
            </a:br>
            <a:r>
              <a:rPr lang="en-US" sz="3200" dirty="0" smtClean="0">
                <a:solidFill>
                  <a:schemeClr val="bg1"/>
                </a:solidFill>
                <a:ea typeface="Calibri" panose="020F0502020204030204" pitchFamily="34" charset="0"/>
                <a:cs typeface="Times New Roman" panose="02020603050405020304" pitchFamily="18" charset="0"/>
              </a:rPr>
              <a:t>Site </a:t>
            </a:r>
            <a:r>
              <a:rPr lang="en-US" sz="3200" dirty="0">
                <a:solidFill>
                  <a:schemeClr val="bg1"/>
                </a:solidFill>
                <a:ea typeface="Calibri" panose="020F0502020204030204" pitchFamily="34" charset="0"/>
                <a:cs typeface="Times New Roman" panose="02020603050405020304" pitchFamily="18" charset="0"/>
              </a:rPr>
              <a:t>Mean </a:t>
            </a:r>
            <a:r>
              <a:rPr lang="en-US" sz="3200" i="1" dirty="0" smtClean="0">
                <a:solidFill>
                  <a:schemeClr val="bg1"/>
                </a:solidFill>
                <a:ea typeface="Calibri" panose="020F0502020204030204" pitchFamily="34" charset="0"/>
                <a:cs typeface="Times New Roman" panose="02020603050405020304" pitchFamily="18" charset="0"/>
              </a:rPr>
              <a:t>C</a:t>
            </a:r>
          </a:p>
          <a:p>
            <a:pPr marL="0" indent="0">
              <a:buNone/>
            </a:pPr>
            <a:endParaRPr lang="en-US" sz="3200" i="1" dirty="0">
              <a:solidFill>
                <a:schemeClr val="bg1"/>
              </a:solidFill>
              <a:cs typeface="Times New Roman" panose="02020603050405020304" pitchFamily="18" charset="0"/>
            </a:endParaRPr>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3" descr="jjj"/>
          <p:cNvPicPr>
            <a:picLocks noChangeAspect="1" noChangeArrowheads="1"/>
          </p:cNvPicPr>
          <p:nvPr/>
        </p:nvPicPr>
        <p:blipFill>
          <a:blip r:embed="rId3">
            <a:extLst>
              <a:ext uri="{28A0092B-C50C-407E-A947-70E740481C1C}">
                <a14:useLocalDpi xmlns:a14="http://schemas.microsoft.com/office/drawing/2010/main" val="0"/>
              </a:ext>
            </a:extLst>
          </a:blip>
          <a:srcRect l="14146" t="29599" r="17773" b="31519"/>
          <a:stretch>
            <a:fillRect/>
          </a:stretch>
        </p:blipFill>
        <p:spPr bwMode="auto">
          <a:xfrm>
            <a:off x="4779463" y="1545780"/>
            <a:ext cx="7155732" cy="53122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61677" y="311225"/>
            <a:ext cx="4897366" cy="923330"/>
          </a:xfrm>
          <a:prstGeom prst="rect">
            <a:avLst/>
          </a:prstGeom>
        </p:spPr>
        <p:txBody>
          <a:bodyPr wrap="none">
            <a:spAutoFit/>
          </a:bodyPr>
          <a:lstStyle/>
          <a:p>
            <a:r>
              <a:rPr lang="en-US" sz="5400" dirty="0">
                <a:solidFill>
                  <a:prstClr val="white"/>
                </a:solidFill>
                <a:latin typeface="Calibri Light" panose="020F0302020204030204"/>
                <a:ea typeface="+mj-ea"/>
                <a:cs typeface="+mj-cs"/>
              </a:rPr>
              <a:t>Vegetation T</a:t>
            </a:r>
            <a:r>
              <a:rPr lang="en-US" sz="5400" dirty="0" smtClean="0">
                <a:solidFill>
                  <a:prstClr val="white"/>
                </a:solidFill>
                <a:latin typeface="Calibri Light" panose="020F0302020204030204"/>
                <a:ea typeface="+mj-ea"/>
                <a:cs typeface="+mj-cs"/>
              </a:rPr>
              <a:t>ypes</a:t>
            </a:r>
            <a:endParaRPr lang="en-US" dirty="0"/>
          </a:p>
        </p:txBody>
      </p:sp>
      <p:sp>
        <p:nvSpPr>
          <p:cNvPr id="6" name="Rectangle 5"/>
          <p:cNvSpPr/>
          <p:nvPr/>
        </p:nvSpPr>
        <p:spPr>
          <a:xfrm>
            <a:off x="2814977" y="6478755"/>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38718338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909" y="2503312"/>
            <a:ext cx="3044826" cy="2963334"/>
          </a:xfrm>
        </p:spPr>
        <p:txBody>
          <a:bodyPr>
            <a:noAutofit/>
          </a:bodyPr>
          <a:lstStyle/>
          <a:p>
            <a:r>
              <a:rPr lang="en-US" dirty="0" smtClean="0">
                <a:solidFill>
                  <a:schemeClr val="bg1"/>
                </a:solidFill>
                <a:latin typeface="+mn-lt"/>
              </a:rPr>
              <a:t>Reference</a:t>
            </a:r>
            <a:r>
              <a:rPr lang="en-US" dirty="0">
                <a:solidFill>
                  <a:schemeClr val="bg1"/>
                </a:solidFill>
                <a:latin typeface="+mn-lt"/>
              </a:rPr>
              <a:t/>
            </a:r>
            <a:br>
              <a:rPr lang="en-US" dirty="0">
                <a:solidFill>
                  <a:schemeClr val="bg1"/>
                </a:solidFill>
                <a:latin typeface="+mn-lt"/>
              </a:rPr>
            </a:b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Site Mean </a:t>
            </a:r>
            <a:r>
              <a:rPr lang="en-US" i="1" dirty="0" smtClean="0">
                <a:solidFill>
                  <a:schemeClr val="bg1"/>
                </a:solidFill>
                <a:latin typeface="+mn-lt"/>
              </a:rPr>
              <a:t>C</a:t>
            </a:r>
            <a:br>
              <a:rPr lang="en-US" i="1" dirty="0" smtClean="0">
                <a:solidFill>
                  <a:schemeClr val="bg1"/>
                </a:solidFill>
                <a:latin typeface="+mn-lt"/>
              </a:rPr>
            </a:br>
            <a:r>
              <a:rPr lang="en-US" i="1" dirty="0">
                <a:solidFill>
                  <a:schemeClr val="bg1"/>
                </a:solidFill>
                <a:latin typeface="+mn-lt"/>
              </a:rPr>
              <a:t/>
            </a:r>
            <a:br>
              <a:rPr lang="en-US" i="1" dirty="0">
                <a:solidFill>
                  <a:schemeClr val="bg1"/>
                </a:solidFill>
                <a:latin typeface="+mn-lt"/>
              </a:rPr>
            </a:br>
            <a:r>
              <a:rPr lang="en-US" dirty="0"/>
              <a:t/>
            </a:r>
            <a:br>
              <a:rPr lang="en-US" dirty="0"/>
            </a:br>
            <a:endParaRPr lang="en-US" i="1" dirty="0">
              <a:solidFill>
                <a:schemeClr val="bg1"/>
              </a:solidFill>
              <a:latin typeface="+mn-lt"/>
            </a:endParaRPr>
          </a:p>
        </p:txBody>
      </p:sp>
      <p:pic>
        <p:nvPicPr>
          <p:cNvPr id="7" name="Content Placeholder 6" descr="C:\Users\Downloads\Desktop\jhjhjhjh.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954" t="45561" r="15975" b="16202"/>
          <a:stretch/>
        </p:blipFill>
        <p:spPr bwMode="auto">
          <a:xfrm>
            <a:off x="4688566" y="1257299"/>
            <a:ext cx="7372002" cy="5455361"/>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561677" y="311225"/>
            <a:ext cx="4897366" cy="923330"/>
          </a:xfrm>
          <a:prstGeom prst="rect">
            <a:avLst/>
          </a:prstGeom>
        </p:spPr>
        <p:txBody>
          <a:bodyPr wrap="none">
            <a:spAutoFit/>
          </a:bodyPr>
          <a:lstStyle/>
          <a:p>
            <a:r>
              <a:rPr lang="en-US" sz="5400" dirty="0">
                <a:solidFill>
                  <a:prstClr val="white"/>
                </a:solidFill>
                <a:latin typeface="Calibri Light" panose="020F0302020204030204"/>
                <a:ea typeface="+mj-ea"/>
                <a:cs typeface="+mj-cs"/>
              </a:rPr>
              <a:t>Vegetation T</a:t>
            </a:r>
            <a:r>
              <a:rPr lang="en-US" sz="5400" dirty="0" smtClean="0">
                <a:solidFill>
                  <a:prstClr val="white"/>
                </a:solidFill>
                <a:latin typeface="Calibri Light" panose="020F0302020204030204"/>
                <a:ea typeface="+mj-ea"/>
                <a:cs typeface="+mj-cs"/>
              </a:rPr>
              <a:t>ypes</a:t>
            </a:r>
            <a:endParaRPr lang="en-US" dirty="0"/>
          </a:p>
        </p:txBody>
      </p:sp>
      <p:sp>
        <p:nvSpPr>
          <p:cNvPr id="5" name="Rectangle 4"/>
          <p:cNvSpPr/>
          <p:nvPr/>
        </p:nvSpPr>
        <p:spPr>
          <a:xfrm>
            <a:off x="3131702" y="6404883"/>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840190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89" y="365125"/>
            <a:ext cx="11707864" cy="1325563"/>
          </a:xfrm>
        </p:spPr>
        <p:txBody>
          <a:bodyPr>
            <a:noAutofit/>
          </a:bodyPr>
          <a:lstStyle/>
          <a:p>
            <a:r>
              <a:rPr lang="en-US" sz="5400" dirty="0" smtClean="0">
                <a:solidFill>
                  <a:schemeClr val="bg1"/>
                </a:solidFill>
              </a:rPr>
              <a:t>Distribution of Mean </a:t>
            </a:r>
            <a:r>
              <a:rPr lang="en-US" sz="5400" i="1" dirty="0" smtClean="0">
                <a:solidFill>
                  <a:schemeClr val="bg1"/>
                </a:solidFill>
              </a:rPr>
              <a:t>C </a:t>
            </a:r>
            <a:r>
              <a:rPr lang="en-US" sz="5400" dirty="0" smtClean="0">
                <a:solidFill>
                  <a:schemeClr val="bg1"/>
                </a:solidFill>
              </a:rPr>
              <a:t>scores</a:t>
            </a:r>
            <a:endParaRPr lang="en-US" sz="5400" dirty="0">
              <a:solidFill>
                <a:schemeClr val="bg1"/>
              </a:solidFill>
            </a:endParaRPr>
          </a:p>
        </p:txBody>
      </p:sp>
      <p:pic>
        <p:nvPicPr>
          <p:cNvPr id="5" name="Content Placeholder 4" descr="C:\Users\Downloads\Desktop\hhhhhhh.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139" t="58246" r="13806" b="5583"/>
          <a:stretch/>
        </p:blipFill>
        <p:spPr bwMode="auto">
          <a:xfrm>
            <a:off x="6102654" y="1690938"/>
            <a:ext cx="6022898" cy="4075207"/>
          </a:xfrm>
          <a:prstGeom prst="rect">
            <a:avLst/>
          </a:prstGeom>
          <a:noFill/>
          <a:ln>
            <a:noFill/>
          </a:ln>
          <a:extLst>
            <a:ext uri="{53640926-AAD7-44D8-BBD7-CCE9431645EC}">
              <a14:shadowObscured xmlns:a14="http://schemas.microsoft.com/office/drawing/2010/main"/>
            </a:ext>
          </a:extLst>
        </p:spPr>
      </p:pic>
      <p:sp>
        <p:nvSpPr>
          <p:cNvPr id="4" name="Text Placeholder 3"/>
          <p:cNvSpPr>
            <a:spLocks noGrp="1"/>
          </p:cNvSpPr>
          <p:nvPr>
            <p:ph type="body" sz="half" idx="4294967295"/>
          </p:nvPr>
        </p:nvSpPr>
        <p:spPr>
          <a:xfrm>
            <a:off x="0" y="5895833"/>
            <a:ext cx="10044752" cy="832512"/>
          </a:xfrm>
        </p:spPr>
        <p:txBody>
          <a:bodyPr>
            <a:normAutofit fontScale="92500" lnSpcReduction="20000"/>
          </a:bodyPr>
          <a:lstStyle/>
          <a:p>
            <a:pPr marL="0" indent="0">
              <a:buNone/>
            </a:pPr>
            <a:r>
              <a:rPr lang="en-US" dirty="0">
                <a:solidFill>
                  <a:schemeClr val="bg1"/>
                </a:solidFill>
              </a:rPr>
              <a:t>light grey </a:t>
            </a:r>
            <a:r>
              <a:rPr lang="en-US" dirty="0" smtClean="0">
                <a:solidFill>
                  <a:schemeClr val="bg1"/>
                </a:solidFill>
              </a:rPr>
              <a:t>columns-- randomly selected sites</a:t>
            </a:r>
          </a:p>
          <a:p>
            <a:pPr marL="0" indent="0">
              <a:buNone/>
            </a:pPr>
            <a:r>
              <a:rPr lang="en-US" dirty="0">
                <a:solidFill>
                  <a:schemeClr val="bg1"/>
                </a:solidFill>
              </a:rPr>
              <a:t>dark gray </a:t>
            </a:r>
            <a:r>
              <a:rPr lang="en-US" dirty="0" smtClean="0">
                <a:solidFill>
                  <a:schemeClr val="bg1"/>
                </a:solidFill>
              </a:rPr>
              <a:t>column-- reference sites</a:t>
            </a:r>
          </a:p>
        </p:txBody>
      </p:sp>
      <p:pic>
        <p:nvPicPr>
          <p:cNvPr id="6" name="Content Placeholder 4" descr="C:\Users\Downloads\Desktop\hhhhhhh.JPG"/>
          <p:cNvPicPr>
            <a:picLocks noChangeAspect="1"/>
          </p:cNvPicPr>
          <p:nvPr/>
        </p:nvPicPr>
        <p:blipFill rotWithShape="1">
          <a:blip r:embed="rId3" cstate="print">
            <a:extLst>
              <a:ext uri="{28A0092B-C50C-407E-A947-70E740481C1C}">
                <a14:useLocalDpi xmlns:a14="http://schemas.microsoft.com/office/drawing/2010/main" val="0"/>
              </a:ext>
            </a:extLst>
          </a:blip>
          <a:srcRect l="17139" t="21976" r="13806" b="40959"/>
          <a:stretch/>
        </p:blipFill>
        <p:spPr bwMode="auto">
          <a:xfrm>
            <a:off x="107392" y="1686934"/>
            <a:ext cx="5883360" cy="4079211"/>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10645022" y="6420568"/>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30738704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511" y="1371848"/>
            <a:ext cx="2696464" cy="4385735"/>
          </a:xfrm>
        </p:spPr>
        <p:txBody>
          <a:bodyPr>
            <a:noAutofit/>
          </a:bodyPr>
          <a:lstStyle/>
          <a:p>
            <a:r>
              <a:rPr lang="en-US" dirty="0" smtClean="0">
                <a:solidFill>
                  <a:schemeClr val="bg1"/>
                </a:solidFill>
                <a:latin typeface="+mn-lt"/>
              </a:rPr>
              <a:t>Random &amp; reference</a:t>
            </a:r>
            <a:br>
              <a:rPr lang="en-US" dirty="0" smtClean="0">
                <a:solidFill>
                  <a:schemeClr val="bg1"/>
                </a:solidFill>
                <a:latin typeface="+mn-lt"/>
              </a:rPr>
            </a:b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Upland vs </a:t>
            </a:r>
            <a:r>
              <a:rPr lang="en-US" dirty="0">
                <a:solidFill>
                  <a:schemeClr val="bg1"/>
                </a:solidFill>
                <a:latin typeface="+mn-lt"/>
              </a:rPr>
              <a:t>floodplain </a:t>
            </a: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
            </a:r>
            <a:br>
              <a:rPr lang="en-US" dirty="0" smtClean="0">
                <a:solidFill>
                  <a:schemeClr val="bg1"/>
                </a:solidFill>
                <a:latin typeface="+mn-lt"/>
              </a:rPr>
            </a:br>
            <a:r>
              <a:rPr lang="en-US" dirty="0" smtClean="0">
                <a:solidFill>
                  <a:schemeClr val="bg1"/>
                </a:solidFill>
                <a:latin typeface="+mn-lt"/>
              </a:rPr>
              <a:t>Mean </a:t>
            </a:r>
            <a:r>
              <a:rPr lang="en-US" i="1" dirty="0" smtClean="0">
                <a:solidFill>
                  <a:schemeClr val="bg1"/>
                </a:solidFill>
                <a:latin typeface="+mn-lt"/>
              </a:rPr>
              <a:t>C</a:t>
            </a:r>
            <a:endParaRPr lang="en-US" dirty="0">
              <a:solidFill>
                <a:schemeClr val="bg1"/>
              </a:solidFill>
              <a:latin typeface="+mn-lt"/>
            </a:endParaRPr>
          </a:p>
        </p:txBody>
      </p:sp>
      <p:pic>
        <p:nvPicPr>
          <p:cNvPr id="5" name="Content Placeholder 4" descr="C:\Users\spy\Desktop\gggggg.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207" t="65107" r="7132" b="-1"/>
          <a:stretch/>
        </p:blipFill>
        <p:spPr bwMode="auto">
          <a:xfrm>
            <a:off x="3044975" y="2154531"/>
            <a:ext cx="9009072" cy="4385735"/>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561677" y="311225"/>
            <a:ext cx="4897366" cy="923330"/>
          </a:xfrm>
          <a:prstGeom prst="rect">
            <a:avLst/>
          </a:prstGeom>
        </p:spPr>
        <p:txBody>
          <a:bodyPr wrap="none">
            <a:spAutoFit/>
          </a:bodyPr>
          <a:lstStyle/>
          <a:p>
            <a:r>
              <a:rPr lang="en-US" sz="5400" dirty="0">
                <a:solidFill>
                  <a:prstClr val="white"/>
                </a:solidFill>
                <a:latin typeface="Calibri Light" panose="020F0302020204030204"/>
                <a:ea typeface="+mj-ea"/>
                <a:cs typeface="+mj-cs"/>
              </a:rPr>
              <a:t>Vegetation T</a:t>
            </a:r>
            <a:r>
              <a:rPr lang="en-US" sz="5400" dirty="0" smtClean="0">
                <a:solidFill>
                  <a:prstClr val="white"/>
                </a:solidFill>
                <a:latin typeface="Calibri Light" panose="020F0302020204030204"/>
                <a:ea typeface="+mj-ea"/>
                <a:cs typeface="+mj-cs"/>
              </a:rPr>
              <a:t>ypes</a:t>
            </a:r>
            <a:endParaRPr lang="en-US" dirty="0"/>
          </a:p>
        </p:txBody>
      </p:sp>
      <p:sp>
        <p:nvSpPr>
          <p:cNvPr id="6" name="Rectangle 5"/>
          <p:cNvSpPr/>
          <p:nvPr/>
        </p:nvSpPr>
        <p:spPr>
          <a:xfrm>
            <a:off x="1409582" y="6386377"/>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27067890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327515" y="2261938"/>
            <a:ext cx="1453157" cy="3780088"/>
          </a:xfrm>
        </p:spPr>
        <p:txBody>
          <a:bodyPr>
            <a:normAutofit/>
          </a:bodyPr>
          <a:lstStyle/>
          <a:p>
            <a:pPr marL="0" marR="0" indent="0">
              <a:lnSpc>
                <a:spcPct val="100000"/>
              </a:lnSpc>
              <a:spcBef>
                <a:spcPts val="0"/>
              </a:spcBef>
              <a:spcAft>
                <a:spcPts val="0"/>
              </a:spcAft>
              <a:buNone/>
            </a:pPr>
            <a:r>
              <a:rPr lang="en-US" sz="2000" dirty="0" smtClean="0">
                <a:solidFill>
                  <a:schemeClr val="bg1"/>
                </a:solidFill>
              </a:rPr>
              <a:t>All sites</a:t>
            </a:r>
          </a:p>
          <a:p>
            <a:pPr marL="0" marR="0" indent="0">
              <a:lnSpc>
                <a:spcPct val="100000"/>
              </a:lnSpc>
              <a:spcBef>
                <a:spcPts val="0"/>
              </a:spcBef>
              <a:spcAft>
                <a:spcPts val="0"/>
              </a:spcAft>
              <a:buNone/>
            </a:pPr>
            <a:endParaRPr lang="en-US" sz="2000" dirty="0" smtClean="0">
              <a:solidFill>
                <a:schemeClr val="bg1"/>
              </a:solidFill>
            </a:endParaRPr>
          </a:p>
          <a:p>
            <a:pPr marL="0" marR="0" indent="0">
              <a:lnSpc>
                <a:spcPct val="100000"/>
              </a:lnSpc>
              <a:spcBef>
                <a:spcPts val="0"/>
              </a:spcBef>
              <a:spcAft>
                <a:spcPts val="0"/>
              </a:spcAft>
              <a:buNone/>
            </a:pPr>
            <a:r>
              <a:rPr lang="en-US" sz="2000" dirty="0" smtClean="0">
                <a:solidFill>
                  <a:schemeClr val="bg1"/>
                </a:solidFill>
              </a:rPr>
              <a:t>Mean </a:t>
            </a:r>
            <a:r>
              <a:rPr lang="en-US" sz="2000" i="1" dirty="0" smtClean="0">
                <a:solidFill>
                  <a:schemeClr val="bg1"/>
                </a:solidFill>
              </a:rPr>
              <a:t>C</a:t>
            </a:r>
            <a:r>
              <a:rPr lang="en-US" sz="2000" dirty="0" smtClean="0">
                <a:solidFill>
                  <a:schemeClr val="bg1"/>
                </a:solidFill>
              </a:rPr>
              <a:t> by latitude</a:t>
            </a:r>
            <a:endParaRPr lang="en-US" sz="2000" dirty="0">
              <a:solidFill>
                <a:schemeClr val="bg1"/>
              </a:solidFill>
            </a:endParaRPr>
          </a:p>
          <a:p>
            <a:pPr marL="0" marR="0" indent="0">
              <a:lnSpc>
                <a:spcPct val="100000"/>
              </a:lnSpc>
              <a:spcBef>
                <a:spcPts val="0"/>
              </a:spcBef>
              <a:spcAft>
                <a:spcPts val="0"/>
              </a:spcAft>
              <a:buNone/>
            </a:pPr>
            <a:endParaRPr lang="en-US" sz="2000" dirty="0">
              <a:solidFill>
                <a:schemeClr val="bg1"/>
              </a:solidFill>
            </a:endParaRPr>
          </a:p>
          <a:p>
            <a:pPr marL="0" indent="0">
              <a:lnSpc>
                <a:spcPct val="100000"/>
              </a:lnSpc>
              <a:spcBef>
                <a:spcPts val="0"/>
              </a:spcBef>
              <a:buNone/>
            </a:pPr>
            <a:r>
              <a:rPr lang="en-US" sz="2000" i="1" dirty="0">
                <a:solidFill>
                  <a:schemeClr val="bg1"/>
                </a:solidFill>
              </a:rPr>
              <a:t>r</a:t>
            </a:r>
            <a:r>
              <a:rPr lang="en-US" sz="2000" baseline="30000" dirty="0">
                <a:solidFill>
                  <a:schemeClr val="bg1"/>
                </a:solidFill>
              </a:rPr>
              <a:t>2</a:t>
            </a:r>
            <a:r>
              <a:rPr lang="en-US" sz="2000" i="1" baseline="-25000" dirty="0">
                <a:solidFill>
                  <a:schemeClr val="bg1"/>
                </a:solidFill>
              </a:rPr>
              <a:t>adj</a:t>
            </a:r>
            <a:r>
              <a:rPr lang="en-US" sz="2000" dirty="0">
                <a:solidFill>
                  <a:schemeClr val="bg1"/>
                </a:solidFill>
              </a:rPr>
              <a:t> =</a:t>
            </a:r>
            <a:r>
              <a:rPr lang="en-US" sz="2000" dirty="0" smtClean="0">
                <a:solidFill>
                  <a:schemeClr val="bg1"/>
                </a:solidFill>
                <a:cs typeface="Arial" panose="020B0604020202020204" pitchFamily="34" charset="0"/>
              </a:rPr>
              <a:t> </a:t>
            </a:r>
            <a:r>
              <a:rPr lang="en-US" sz="2000" dirty="0" smtClean="0">
                <a:solidFill>
                  <a:schemeClr val="bg1"/>
                </a:solidFill>
              </a:rPr>
              <a:t>0.09</a:t>
            </a:r>
          </a:p>
          <a:p>
            <a:pPr marL="0" indent="0">
              <a:lnSpc>
                <a:spcPct val="100000"/>
              </a:lnSpc>
              <a:spcBef>
                <a:spcPts val="0"/>
              </a:spcBef>
              <a:buNone/>
            </a:pPr>
            <a:endParaRPr lang="en-US" sz="2000" dirty="0">
              <a:solidFill>
                <a:schemeClr val="bg1"/>
              </a:solidFill>
            </a:endParaRPr>
          </a:p>
          <a:p>
            <a:pPr marL="0" indent="0">
              <a:lnSpc>
                <a:spcPct val="100000"/>
              </a:lnSpc>
              <a:spcBef>
                <a:spcPts val="0"/>
              </a:spcBef>
              <a:buNone/>
            </a:pPr>
            <a:r>
              <a:rPr lang="en-US" sz="2000" dirty="0" smtClean="0">
                <a:solidFill>
                  <a:schemeClr val="bg1"/>
                </a:solidFill>
              </a:rPr>
              <a:t> </a:t>
            </a:r>
            <a:r>
              <a:rPr lang="en-US" sz="2000" dirty="0">
                <a:solidFill>
                  <a:schemeClr val="bg1"/>
                </a:solidFill>
                <a:ea typeface="Calibri" panose="020F0502020204030204" pitchFamily="34" charset="0"/>
              </a:rPr>
              <a:t>p &lt; 0.001</a:t>
            </a:r>
            <a:endParaRPr lang="en-US" sz="2000" dirty="0">
              <a:solidFill>
                <a:schemeClr val="bg1"/>
              </a:solidFill>
              <a:ea typeface="Calibri" panose="020F0502020204030204" pitchFamily="34" charset="0"/>
              <a:cs typeface="Arial" panose="020B0604020202020204" pitchFamily="34" charset="0"/>
            </a:endParaRPr>
          </a:p>
          <a:p>
            <a:endParaRPr lang="en-US" dirty="0">
              <a:solidFill>
                <a:schemeClr val="bg1"/>
              </a:solidFill>
            </a:endParaRPr>
          </a:p>
        </p:txBody>
      </p:sp>
      <p:pic>
        <p:nvPicPr>
          <p:cNvPr id="7" name="Picture 6" descr="C:\Users\Downloads\Desktop\Picture1.jpg"/>
          <p:cNvPicPr>
            <a:picLocks noChangeAspect="1"/>
          </p:cNvPicPr>
          <p:nvPr/>
        </p:nvPicPr>
        <p:blipFill rotWithShape="1">
          <a:blip r:embed="rId3" cstate="print">
            <a:extLst>
              <a:ext uri="{28A0092B-C50C-407E-A947-70E740481C1C}">
                <a14:useLocalDpi xmlns:a14="http://schemas.microsoft.com/office/drawing/2010/main" val="0"/>
              </a:ext>
            </a:extLst>
          </a:blip>
          <a:srcRect r="66586"/>
          <a:stretch/>
        </p:blipFill>
        <p:spPr bwMode="auto">
          <a:xfrm>
            <a:off x="7283116" y="102230"/>
            <a:ext cx="4774091" cy="6638704"/>
          </a:xfrm>
          <a:prstGeom prst="rect">
            <a:avLst/>
          </a:prstGeom>
          <a:noFill/>
          <a:ln>
            <a:noFill/>
          </a:ln>
        </p:spPr>
      </p:pic>
      <p:pic>
        <p:nvPicPr>
          <p:cNvPr id="4" name="Content Placeholder 3" descr="C:\Users\Downloads\Desktop\kjhkj.JPG"/>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4602" t="30967" r="20285" b="30230"/>
          <a:stretch/>
        </p:blipFill>
        <p:spPr bwMode="auto">
          <a:xfrm>
            <a:off x="1854162" y="2261937"/>
            <a:ext cx="5355464" cy="4478997"/>
          </a:xfrm>
          <a:prstGeom prst="rect">
            <a:avLst/>
          </a:prstGeom>
          <a:noFill/>
          <a:ln>
            <a:noFill/>
          </a:ln>
          <a:extLst>
            <a:ext uri="{53640926-AAD7-44D8-BBD7-CCE9431645EC}">
              <a14:shadowObscured xmlns:a14="http://schemas.microsoft.com/office/drawing/2010/main"/>
            </a:ext>
          </a:extLst>
        </p:spPr>
      </p:pic>
      <p:sp>
        <p:nvSpPr>
          <p:cNvPr id="8" name="Title 3"/>
          <p:cNvSpPr txBox="1">
            <a:spLocks/>
          </p:cNvSpPr>
          <p:nvPr/>
        </p:nvSpPr>
        <p:spPr>
          <a:xfrm>
            <a:off x="212275" y="274850"/>
            <a:ext cx="709532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solidFill>
                  <a:schemeClr val="bg1"/>
                </a:solidFill>
              </a:rPr>
              <a:t>Floristic Quality &amp; Region</a:t>
            </a:r>
            <a:endParaRPr lang="en-US" sz="5400" dirty="0">
              <a:solidFill>
                <a:schemeClr val="bg1"/>
              </a:solidFill>
            </a:endParaRPr>
          </a:p>
        </p:txBody>
      </p:sp>
      <p:sp>
        <p:nvSpPr>
          <p:cNvPr id="9" name="Rectangle 8"/>
          <p:cNvSpPr/>
          <p:nvPr/>
        </p:nvSpPr>
        <p:spPr>
          <a:xfrm>
            <a:off x="441138" y="6395774"/>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26792049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3914275" y="99802"/>
            <a:ext cx="3300698" cy="6608287"/>
          </a:xfrm>
          <a:prstGeom prst="rect">
            <a:avLst/>
          </a:prstGeom>
          <a:noFill/>
        </p:spPr>
      </p:pic>
      <p:sp>
        <p:nvSpPr>
          <p:cNvPr id="4" name="Content Placeholder 3"/>
          <p:cNvSpPr>
            <a:spLocks noGrp="1"/>
          </p:cNvSpPr>
          <p:nvPr>
            <p:ph sz="half" idx="2"/>
          </p:nvPr>
        </p:nvSpPr>
        <p:spPr>
          <a:xfrm>
            <a:off x="509375" y="3200399"/>
            <a:ext cx="3336757" cy="3315631"/>
          </a:xfrm>
        </p:spPr>
        <p:txBody>
          <a:bodyPr>
            <a:normAutofit/>
          </a:bodyPr>
          <a:lstStyle/>
          <a:p>
            <a:pPr marL="0" indent="0">
              <a:buNone/>
              <a:tabLst>
                <a:tab pos="3255963" algn="l"/>
              </a:tabLst>
            </a:pPr>
            <a:r>
              <a:rPr lang="en-US" sz="2400" dirty="0" smtClean="0">
                <a:solidFill>
                  <a:schemeClr val="bg1"/>
                </a:solidFill>
              </a:rPr>
              <a:t>Forests</a:t>
            </a:r>
          </a:p>
          <a:p>
            <a:pPr marL="0" indent="0">
              <a:buNone/>
              <a:tabLst>
                <a:tab pos="3255963" algn="l"/>
              </a:tabLst>
            </a:pPr>
            <a:r>
              <a:rPr lang="en-US" sz="2400" dirty="0" smtClean="0">
                <a:solidFill>
                  <a:schemeClr val="bg1"/>
                </a:solidFill>
              </a:rPr>
              <a:t>Mean </a:t>
            </a:r>
            <a:r>
              <a:rPr lang="en-US" sz="2400" i="1" dirty="0" smtClean="0">
                <a:solidFill>
                  <a:schemeClr val="bg1"/>
                </a:solidFill>
              </a:rPr>
              <a:t>C</a:t>
            </a:r>
          </a:p>
          <a:p>
            <a:pPr marL="0" indent="0">
              <a:buNone/>
              <a:tabLst>
                <a:tab pos="3255963" algn="l"/>
              </a:tabLst>
            </a:pPr>
            <a:r>
              <a:rPr lang="en-US" sz="2000" dirty="0" smtClean="0">
                <a:solidFill>
                  <a:schemeClr val="bg1"/>
                </a:solidFill>
              </a:rPr>
              <a:t> </a:t>
            </a:r>
            <a:r>
              <a:rPr lang="en-US" sz="2000" i="1" dirty="0">
                <a:solidFill>
                  <a:schemeClr val="bg1"/>
                </a:solidFill>
              </a:rPr>
              <a:t>r</a:t>
            </a:r>
            <a:r>
              <a:rPr lang="en-US" sz="2000" baseline="30000" dirty="0">
                <a:solidFill>
                  <a:schemeClr val="bg1"/>
                </a:solidFill>
              </a:rPr>
              <a:t>2</a:t>
            </a:r>
            <a:r>
              <a:rPr lang="en-US" sz="2000" i="1" baseline="-25000" dirty="0">
                <a:solidFill>
                  <a:schemeClr val="bg1"/>
                </a:solidFill>
              </a:rPr>
              <a:t>adj</a:t>
            </a:r>
            <a:r>
              <a:rPr lang="en-US" sz="2000" dirty="0">
                <a:solidFill>
                  <a:schemeClr val="bg1"/>
                </a:solidFill>
              </a:rPr>
              <a:t> = </a:t>
            </a:r>
            <a:r>
              <a:rPr lang="en-US" sz="2000" dirty="0" smtClean="0">
                <a:solidFill>
                  <a:schemeClr val="bg1"/>
                </a:solidFill>
              </a:rPr>
              <a:t>0.29, p </a:t>
            </a:r>
            <a:r>
              <a:rPr lang="en-US" sz="2000" dirty="0">
                <a:solidFill>
                  <a:schemeClr val="bg1"/>
                </a:solidFill>
              </a:rPr>
              <a:t>&lt; 0.001</a:t>
            </a:r>
          </a:p>
          <a:p>
            <a:pPr marL="0" indent="0">
              <a:buNone/>
              <a:tabLst>
                <a:tab pos="3255963" algn="l"/>
              </a:tabLst>
            </a:pPr>
            <a:r>
              <a:rPr lang="en-US" sz="2400" dirty="0" smtClean="0">
                <a:solidFill>
                  <a:schemeClr val="bg1"/>
                </a:solidFill>
              </a:rPr>
              <a:t>FQI</a:t>
            </a:r>
          </a:p>
          <a:p>
            <a:pPr marL="0" indent="0">
              <a:buNone/>
              <a:tabLst>
                <a:tab pos="3255963" algn="l"/>
              </a:tabLst>
            </a:pPr>
            <a:r>
              <a:rPr lang="en-US" sz="2000" dirty="0" smtClean="0">
                <a:solidFill>
                  <a:schemeClr val="bg1"/>
                </a:solidFill>
              </a:rPr>
              <a:t> </a:t>
            </a:r>
            <a:r>
              <a:rPr lang="en-US" sz="2000" i="1" dirty="0">
                <a:solidFill>
                  <a:schemeClr val="bg1"/>
                </a:solidFill>
              </a:rPr>
              <a:t>r</a:t>
            </a:r>
            <a:r>
              <a:rPr lang="en-US" sz="2000" baseline="30000" dirty="0">
                <a:solidFill>
                  <a:schemeClr val="bg1"/>
                </a:solidFill>
              </a:rPr>
              <a:t>2</a:t>
            </a:r>
            <a:r>
              <a:rPr lang="en-US" sz="2000" i="1" baseline="-25000" dirty="0">
                <a:solidFill>
                  <a:schemeClr val="bg1"/>
                </a:solidFill>
              </a:rPr>
              <a:t>adj</a:t>
            </a:r>
            <a:r>
              <a:rPr lang="en-US" sz="2000" dirty="0">
                <a:solidFill>
                  <a:schemeClr val="bg1"/>
                </a:solidFill>
              </a:rPr>
              <a:t> = </a:t>
            </a:r>
            <a:r>
              <a:rPr lang="en-US" sz="2000" dirty="0" smtClean="0">
                <a:solidFill>
                  <a:schemeClr val="bg1"/>
                </a:solidFill>
              </a:rPr>
              <a:t>0.25, p </a:t>
            </a:r>
            <a:r>
              <a:rPr lang="en-US" sz="2000" dirty="0">
                <a:solidFill>
                  <a:schemeClr val="bg1"/>
                </a:solidFill>
              </a:rPr>
              <a:t>&lt; 0.001</a:t>
            </a:r>
          </a:p>
          <a:p>
            <a:pPr marL="0" indent="0">
              <a:buNone/>
              <a:tabLst>
                <a:tab pos="3255963" algn="l"/>
              </a:tabLst>
            </a:pPr>
            <a:r>
              <a:rPr lang="en-US" sz="2400" dirty="0" smtClean="0">
                <a:solidFill>
                  <a:schemeClr val="bg1"/>
                </a:solidFill>
              </a:rPr>
              <a:t>Richness</a:t>
            </a:r>
          </a:p>
          <a:p>
            <a:pPr marL="0" indent="0">
              <a:buNone/>
              <a:tabLst>
                <a:tab pos="3255963" algn="l"/>
              </a:tabLst>
            </a:pPr>
            <a:r>
              <a:rPr lang="en-US" sz="2000" dirty="0" smtClean="0">
                <a:solidFill>
                  <a:schemeClr val="bg1"/>
                </a:solidFill>
              </a:rPr>
              <a:t> </a:t>
            </a:r>
            <a:r>
              <a:rPr lang="en-US" sz="2000" i="1" dirty="0">
                <a:solidFill>
                  <a:schemeClr val="bg1"/>
                </a:solidFill>
              </a:rPr>
              <a:t>r</a:t>
            </a:r>
            <a:r>
              <a:rPr lang="en-US" sz="2000" baseline="30000" dirty="0">
                <a:solidFill>
                  <a:schemeClr val="bg1"/>
                </a:solidFill>
              </a:rPr>
              <a:t>2</a:t>
            </a:r>
            <a:r>
              <a:rPr lang="en-US" sz="2000" i="1" baseline="-25000" dirty="0">
                <a:solidFill>
                  <a:schemeClr val="bg1"/>
                </a:solidFill>
              </a:rPr>
              <a:t>adj</a:t>
            </a:r>
            <a:r>
              <a:rPr lang="en-US" sz="2000" dirty="0">
                <a:solidFill>
                  <a:schemeClr val="bg1"/>
                </a:solidFill>
              </a:rPr>
              <a:t> = </a:t>
            </a:r>
            <a:r>
              <a:rPr lang="en-US" sz="2000" dirty="0" smtClean="0">
                <a:solidFill>
                  <a:schemeClr val="bg1"/>
                </a:solidFill>
              </a:rPr>
              <a:t>0.08, p </a:t>
            </a:r>
            <a:r>
              <a:rPr lang="en-US" sz="2000" dirty="0">
                <a:solidFill>
                  <a:schemeClr val="bg1"/>
                </a:solidFill>
              </a:rPr>
              <a:t>&lt; </a:t>
            </a:r>
            <a:r>
              <a:rPr lang="en-US" sz="2000" dirty="0" smtClean="0">
                <a:solidFill>
                  <a:schemeClr val="bg1"/>
                </a:solidFill>
              </a:rPr>
              <a:t>0.001</a:t>
            </a:r>
            <a:endParaRPr lang="en-US" sz="2000" dirty="0">
              <a:solidFill>
                <a:schemeClr val="bg1"/>
              </a:solidFill>
            </a:endParaRPr>
          </a:p>
        </p:txBody>
      </p:sp>
      <p:pic>
        <p:nvPicPr>
          <p:cNvPr id="7" name="Picture 6" descr="C:\Users\Downloads\Desktop\Picture1.jpg"/>
          <p:cNvPicPr>
            <a:picLocks noChangeAspect="1"/>
          </p:cNvPicPr>
          <p:nvPr/>
        </p:nvPicPr>
        <p:blipFill rotWithShape="1">
          <a:blip r:embed="rId4" cstate="print">
            <a:extLst>
              <a:ext uri="{28A0092B-C50C-407E-A947-70E740481C1C}">
                <a14:useLocalDpi xmlns:a14="http://schemas.microsoft.com/office/drawing/2010/main" val="0"/>
              </a:ext>
            </a:extLst>
          </a:blip>
          <a:srcRect l="33550" r="33399"/>
          <a:stretch/>
        </p:blipFill>
        <p:spPr bwMode="auto">
          <a:xfrm>
            <a:off x="7283116" y="73840"/>
            <a:ext cx="4719076" cy="6634249"/>
          </a:xfrm>
          <a:prstGeom prst="rect">
            <a:avLst/>
          </a:prstGeom>
          <a:noFill/>
          <a:ln>
            <a:noFill/>
          </a:ln>
        </p:spPr>
      </p:pic>
      <p:sp>
        <p:nvSpPr>
          <p:cNvPr id="6" name="Title 3"/>
          <p:cNvSpPr txBox="1">
            <a:spLocks/>
          </p:cNvSpPr>
          <p:nvPr/>
        </p:nvSpPr>
        <p:spPr>
          <a:xfrm>
            <a:off x="91932" y="274850"/>
            <a:ext cx="3754200" cy="27267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rPr>
              <a:t>Floristic Quality &amp; Vegetation types</a:t>
            </a:r>
            <a:endParaRPr lang="en-US" dirty="0">
              <a:solidFill>
                <a:schemeClr val="bg1"/>
              </a:solidFill>
            </a:endParaRPr>
          </a:p>
        </p:txBody>
      </p:sp>
      <p:sp>
        <p:nvSpPr>
          <p:cNvPr id="8" name="Rectangle 7"/>
          <p:cNvSpPr/>
          <p:nvPr/>
        </p:nvSpPr>
        <p:spPr>
          <a:xfrm>
            <a:off x="2177753" y="6469822"/>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416652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707" t="3817" r="1961" b="5632"/>
          <a:stretch/>
        </p:blipFill>
        <p:spPr bwMode="auto">
          <a:xfrm>
            <a:off x="2484577" y="2232259"/>
            <a:ext cx="4768863" cy="4135223"/>
          </a:xfrm>
          <a:prstGeom prst="rect">
            <a:avLst/>
          </a:prstGeom>
          <a:noFill/>
        </p:spPr>
      </p:pic>
      <p:pic>
        <p:nvPicPr>
          <p:cNvPr id="7" name="Picture 6" descr="C:\Users\Downloads\Desktop\Picture1.jpg"/>
          <p:cNvPicPr>
            <a:picLocks noChangeAspect="1"/>
          </p:cNvPicPr>
          <p:nvPr/>
        </p:nvPicPr>
        <p:blipFill rotWithShape="1">
          <a:blip r:embed="rId4" cstate="print">
            <a:extLst>
              <a:ext uri="{28A0092B-C50C-407E-A947-70E740481C1C}">
                <a14:useLocalDpi xmlns:a14="http://schemas.microsoft.com/office/drawing/2010/main" val="0"/>
              </a:ext>
            </a:extLst>
          </a:blip>
          <a:srcRect l="66872"/>
          <a:stretch/>
        </p:blipFill>
        <p:spPr bwMode="auto">
          <a:xfrm>
            <a:off x="7379368" y="98027"/>
            <a:ext cx="4736641" cy="6643406"/>
          </a:xfrm>
          <a:prstGeom prst="rect">
            <a:avLst/>
          </a:prstGeom>
          <a:noFill/>
          <a:ln>
            <a:noFill/>
          </a:ln>
        </p:spPr>
      </p:pic>
      <p:sp>
        <p:nvSpPr>
          <p:cNvPr id="3" name="Content Placeholder 2"/>
          <p:cNvSpPr>
            <a:spLocks noGrp="1"/>
          </p:cNvSpPr>
          <p:nvPr>
            <p:ph sz="half" idx="1"/>
          </p:nvPr>
        </p:nvSpPr>
        <p:spPr>
          <a:xfrm>
            <a:off x="365369" y="1987801"/>
            <a:ext cx="2164928" cy="4726563"/>
          </a:xfrm>
        </p:spPr>
        <p:txBody>
          <a:bodyPr>
            <a:normAutofit/>
          </a:bodyPr>
          <a:lstStyle/>
          <a:p>
            <a:pPr marL="0" indent="0">
              <a:buNone/>
            </a:pPr>
            <a:r>
              <a:rPr lang="en-US" dirty="0" smtClean="0">
                <a:solidFill>
                  <a:schemeClr val="bg1"/>
                </a:solidFill>
              </a:rPr>
              <a:t>Wetlands</a:t>
            </a:r>
          </a:p>
          <a:p>
            <a:pPr marL="0" indent="0">
              <a:buNone/>
            </a:pPr>
            <a:r>
              <a:rPr lang="en-US" dirty="0" smtClean="0">
                <a:solidFill>
                  <a:schemeClr val="bg1"/>
                </a:solidFill>
              </a:rPr>
              <a:t>Mean</a:t>
            </a:r>
            <a:r>
              <a:rPr lang="en-US" i="1" dirty="0" smtClean="0">
                <a:solidFill>
                  <a:schemeClr val="bg1"/>
                </a:solidFill>
              </a:rPr>
              <a:t> C</a:t>
            </a:r>
          </a:p>
          <a:p>
            <a:pPr marL="0" indent="0">
              <a:buNone/>
            </a:pPr>
            <a:r>
              <a:rPr lang="en-US" sz="2000" i="1" dirty="0" smtClean="0">
                <a:solidFill>
                  <a:schemeClr val="bg1"/>
                </a:solidFill>
              </a:rPr>
              <a:t> r</a:t>
            </a:r>
            <a:r>
              <a:rPr lang="en-US" sz="2000" baseline="30000" dirty="0" smtClean="0">
                <a:solidFill>
                  <a:schemeClr val="bg1"/>
                </a:solidFill>
              </a:rPr>
              <a:t>2</a:t>
            </a:r>
            <a:r>
              <a:rPr lang="en-US" sz="2000" i="1" baseline="-25000" dirty="0" smtClean="0">
                <a:solidFill>
                  <a:schemeClr val="bg1"/>
                </a:solidFill>
              </a:rPr>
              <a:t>adj</a:t>
            </a:r>
            <a:r>
              <a:rPr lang="en-US" sz="2000" dirty="0" smtClean="0">
                <a:solidFill>
                  <a:schemeClr val="bg1"/>
                </a:solidFill>
              </a:rPr>
              <a:t> </a:t>
            </a:r>
            <a:r>
              <a:rPr lang="en-US" sz="2000" dirty="0">
                <a:solidFill>
                  <a:schemeClr val="bg1"/>
                </a:solidFill>
              </a:rPr>
              <a:t>= </a:t>
            </a:r>
            <a:r>
              <a:rPr lang="en-US" sz="2000" dirty="0" smtClean="0">
                <a:solidFill>
                  <a:schemeClr val="bg1"/>
                </a:solidFill>
              </a:rPr>
              <a:t>0.03, </a:t>
            </a:r>
            <a:r>
              <a:rPr lang="en-US" sz="2000" i="1" dirty="0" smtClean="0">
                <a:solidFill>
                  <a:schemeClr val="bg1"/>
                </a:solidFill>
              </a:rPr>
              <a:t>p</a:t>
            </a:r>
            <a:r>
              <a:rPr lang="en-US" sz="2000" dirty="0" smtClean="0">
                <a:solidFill>
                  <a:schemeClr val="bg1"/>
                </a:solidFill>
              </a:rPr>
              <a:t> </a:t>
            </a:r>
            <a:r>
              <a:rPr lang="en-US" sz="2000" dirty="0">
                <a:solidFill>
                  <a:schemeClr val="bg1"/>
                </a:solidFill>
              </a:rPr>
              <a:t>= </a:t>
            </a:r>
            <a:r>
              <a:rPr lang="en-US" sz="2000" dirty="0" smtClean="0">
                <a:solidFill>
                  <a:schemeClr val="bg1"/>
                </a:solidFill>
              </a:rPr>
              <a:t>0.03</a:t>
            </a:r>
          </a:p>
          <a:p>
            <a:pPr marL="0" indent="0">
              <a:buNone/>
            </a:pPr>
            <a:r>
              <a:rPr lang="en-US" sz="2000" dirty="0" smtClean="0">
                <a:solidFill>
                  <a:schemeClr val="bg1"/>
                </a:solidFill>
              </a:rPr>
              <a:t>Quadratic- </a:t>
            </a:r>
            <a:r>
              <a:rPr lang="en-US" sz="2000" i="1" dirty="0" smtClean="0">
                <a:solidFill>
                  <a:schemeClr val="bg1"/>
                </a:solidFill>
              </a:rPr>
              <a:t>r</a:t>
            </a:r>
            <a:r>
              <a:rPr lang="en-US" sz="2000" baseline="30000" dirty="0" smtClean="0">
                <a:solidFill>
                  <a:schemeClr val="bg1"/>
                </a:solidFill>
              </a:rPr>
              <a:t>2</a:t>
            </a:r>
            <a:r>
              <a:rPr lang="en-US" sz="2000" i="1" baseline="-25000" dirty="0" smtClean="0">
                <a:solidFill>
                  <a:schemeClr val="bg1"/>
                </a:solidFill>
              </a:rPr>
              <a:t>adj</a:t>
            </a:r>
            <a:r>
              <a:rPr lang="en-US" sz="2000" dirty="0" smtClean="0">
                <a:solidFill>
                  <a:schemeClr val="bg1"/>
                </a:solidFill>
              </a:rPr>
              <a:t> </a:t>
            </a:r>
            <a:r>
              <a:rPr lang="en-US" sz="2000" dirty="0">
                <a:solidFill>
                  <a:schemeClr val="bg1"/>
                </a:solidFill>
              </a:rPr>
              <a:t>= </a:t>
            </a:r>
            <a:r>
              <a:rPr lang="en-US" sz="2000" dirty="0" smtClean="0">
                <a:solidFill>
                  <a:schemeClr val="bg1"/>
                </a:solidFill>
              </a:rPr>
              <a:t>0.11, </a:t>
            </a:r>
            <a:r>
              <a:rPr lang="en-US" sz="2000" i="1" dirty="0" smtClean="0">
                <a:solidFill>
                  <a:schemeClr val="bg1"/>
                </a:solidFill>
              </a:rPr>
              <a:t>p</a:t>
            </a:r>
            <a:r>
              <a:rPr lang="en-US" sz="2000" dirty="0" smtClean="0">
                <a:solidFill>
                  <a:schemeClr val="bg1"/>
                </a:solidFill>
              </a:rPr>
              <a:t> </a:t>
            </a:r>
            <a:r>
              <a:rPr lang="en-US" sz="2000" dirty="0">
                <a:solidFill>
                  <a:schemeClr val="bg1"/>
                </a:solidFill>
              </a:rPr>
              <a:t>&lt; </a:t>
            </a:r>
            <a:r>
              <a:rPr lang="en-US" sz="2000" dirty="0" smtClean="0">
                <a:solidFill>
                  <a:schemeClr val="bg1"/>
                </a:solidFill>
              </a:rPr>
              <a:t>0.001</a:t>
            </a:r>
          </a:p>
          <a:p>
            <a:endParaRPr lang="en-US" sz="2000" dirty="0">
              <a:solidFill>
                <a:schemeClr val="bg1"/>
              </a:solidFill>
            </a:endParaRPr>
          </a:p>
          <a:p>
            <a:pPr marL="0" indent="0">
              <a:buNone/>
            </a:pPr>
            <a:r>
              <a:rPr lang="en-US" dirty="0" smtClean="0">
                <a:solidFill>
                  <a:schemeClr val="bg1"/>
                </a:solidFill>
              </a:rPr>
              <a:t>FQI</a:t>
            </a:r>
          </a:p>
          <a:p>
            <a:pPr marL="0" indent="0">
              <a:buNone/>
            </a:pPr>
            <a:r>
              <a:rPr lang="en-US" sz="2000" i="1" dirty="0" smtClean="0">
                <a:solidFill>
                  <a:schemeClr val="bg1"/>
                </a:solidFill>
              </a:rPr>
              <a:t>r</a:t>
            </a:r>
            <a:r>
              <a:rPr lang="en-US" sz="2000" baseline="30000" dirty="0" smtClean="0">
                <a:solidFill>
                  <a:schemeClr val="bg1"/>
                </a:solidFill>
              </a:rPr>
              <a:t>2</a:t>
            </a:r>
            <a:r>
              <a:rPr lang="en-US" sz="2000" i="1" baseline="-25000" dirty="0" smtClean="0">
                <a:solidFill>
                  <a:schemeClr val="bg1"/>
                </a:solidFill>
              </a:rPr>
              <a:t>adj </a:t>
            </a:r>
            <a:r>
              <a:rPr lang="en-US" sz="2000" dirty="0" smtClean="0">
                <a:solidFill>
                  <a:schemeClr val="bg1"/>
                </a:solidFill>
              </a:rPr>
              <a:t>= 0.00, p </a:t>
            </a:r>
            <a:r>
              <a:rPr lang="en-US" sz="2000" dirty="0">
                <a:solidFill>
                  <a:schemeClr val="bg1"/>
                </a:solidFill>
              </a:rPr>
              <a:t>= 0. </a:t>
            </a:r>
            <a:r>
              <a:rPr lang="en-US" sz="2000" dirty="0" smtClean="0">
                <a:solidFill>
                  <a:schemeClr val="bg1"/>
                </a:solidFill>
              </a:rPr>
              <a:t>0.36</a:t>
            </a:r>
            <a:endParaRPr lang="en-US" sz="2000" dirty="0">
              <a:solidFill>
                <a:schemeClr val="bg1"/>
              </a:solidFill>
            </a:endParaRPr>
          </a:p>
          <a:p>
            <a:pPr marL="0" indent="0">
              <a:buNone/>
            </a:pPr>
            <a:r>
              <a:rPr lang="en-US" sz="2000" dirty="0" smtClean="0">
                <a:solidFill>
                  <a:schemeClr val="bg1"/>
                </a:solidFill>
              </a:rPr>
              <a:t>Quadratic </a:t>
            </a:r>
            <a:r>
              <a:rPr lang="en-US" sz="2000" i="1" dirty="0">
                <a:solidFill>
                  <a:schemeClr val="bg1"/>
                </a:solidFill>
              </a:rPr>
              <a:t>r</a:t>
            </a:r>
            <a:r>
              <a:rPr lang="en-US" sz="2000" baseline="30000" dirty="0">
                <a:solidFill>
                  <a:schemeClr val="bg1"/>
                </a:solidFill>
              </a:rPr>
              <a:t>2</a:t>
            </a:r>
            <a:r>
              <a:rPr lang="en-US" sz="2000" i="1" baseline="-25000" dirty="0">
                <a:solidFill>
                  <a:schemeClr val="bg1"/>
                </a:solidFill>
              </a:rPr>
              <a:t>adj </a:t>
            </a:r>
            <a:r>
              <a:rPr lang="en-US" sz="2000" dirty="0" smtClean="0">
                <a:solidFill>
                  <a:schemeClr val="bg1"/>
                </a:solidFill>
              </a:rPr>
              <a:t>=</a:t>
            </a:r>
            <a:r>
              <a:rPr lang="en-US" sz="2000" dirty="0">
                <a:solidFill>
                  <a:schemeClr val="bg1"/>
                </a:solidFill>
              </a:rPr>
              <a:t>0.06 </a:t>
            </a:r>
            <a:r>
              <a:rPr lang="en-US" sz="2000" dirty="0" smtClean="0">
                <a:solidFill>
                  <a:schemeClr val="bg1"/>
                </a:solidFill>
              </a:rPr>
              <a:t>p </a:t>
            </a:r>
            <a:r>
              <a:rPr lang="en-US" sz="2000" dirty="0">
                <a:solidFill>
                  <a:schemeClr val="bg1"/>
                </a:solidFill>
              </a:rPr>
              <a:t>= </a:t>
            </a:r>
            <a:r>
              <a:rPr lang="en-US" sz="2000" dirty="0" smtClean="0">
                <a:solidFill>
                  <a:schemeClr val="bg1"/>
                </a:solidFill>
              </a:rPr>
              <a:t>0.002</a:t>
            </a:r>
            <a:endParaRPr lang="en-US" sz="2000" dirty="0">
              <a:solidFill>
                <a:schemeClr val="bg1"/>
              </a:solidFill>
            </a:endParaRPr>
          </a:p>
        </p:txBody>
      </p:sp>
      <p:pic>
        <p:nvPicPr>
          <p:cNvPr id="6" name="Picture 5" descr="C:\Users\Downloads\Desktop\Wetland MEan C.JPG"/>
          <p:cNvPicPr>
            <a:picLocks noChangeAspect="1"/>
          </p:cNvPicPr>
          <p:nvPr/>
        </p:nvPicPr>
        <p:blipFill rotWithShape="1">
          <a:blip r:embed="rId5" cstate="print">
            <a:extLst>
              <a:ext uri="{28A0092B-C50C-407E-A947-70E740481C1C}">
                <a14:useLocalDpi xmlns:a14="http://schemas.microsoft.com/office/drawing/2010/main" val="0"/>
              </a:ext>
            </a:extLst>
          </a:blip>
          <a:srcRect l="13143" t="30899" r="19600" b="29316"/>
          <a:stretch/>
        </p:blipFill>
        <p:spPr bwMode="auto">
          <a:xfrm>
            <a:off x="2450087" y="2208777"/>
            <a:ext cx="4881157" cy="4124588"/>
          </a:xfrm>
          <a:prstGeom prst="rect">
            <a:avLst/>
          </a:prstGeom>
          <a:noFill/>
          <a:ln>
            <a:noFill/>
          </a:ln>
          <a:extLst>
            <a:ext uri="{53640926-AAD7-44D8-BBD7-CCE9431645EC}">
              <a14:shadowObscured xmlns:a14="http://schemas.microsoft.com/office/drawing/2010/main"/>
            </a:ext>
          </a:extLst>
        </p:spPr>
      </p:pic>
      <p:sp>
        <p:nvSpPr>
          <p:cNvPr id="8" name="Title 3"/>
          <p:cNvSpPr txBox="1">
            <a:spLocks/>
          </p:cNvSpPr>
          <p:nvPr/>
        </p:nvSpPr>
        <p:spPr>
          <a:xfrm>
            <a:off x="139148" y="318054"/>
            <a:ext cx="7434469" cy="1449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rPr>
              <a:t>Floristic Quality &amp; Vegetation types</a:t>
            </a:r>
            <a:endParaRPr lang="en-US" dirty="0">
              <a:solidFill>
                <a:schemeClr val="bg1"/>
              </a:solidFill>
            </a:endParaRPr>
          </a:p>
        </p:txBody>
      </p:sp>
      <p:sp>
        <p:nvSpPr>
          <p:cNvPr id="9" name="Rectangle 8"/>
          <p:cNvSpPr/>
          <p:nvPr/>
        </p:nvSpPr>
        <p:spPr>
          <a:xfrm>
            <a:off x="5913906" y="6433656"/>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258649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1027"/>
          <p:cNvSpPr>
            <a:spLocks noGrp="1" noChangeArrowheads="1"/>
          </p:cNvSpPr>
          <p:nvPr>
            <p:ph type="body" idx="1"/>
          </p:nvPr>
        </p:nvSpPr>
        <p:spPr>
          <a:xfrm>
            <a:off x="838200" y="1501163"/>
            <a:ext cx="10515600" cy="5194605"/>
          </a:xfrm>
        </p:spPr>
        <p:txBody>
          <a:bodyPr>
            <a:normAutofit/>
          </a:bodyPr>
          <a:lstStyle/>
          <a:p>
            <a:pPr>
              <a:lnSpc>
                <a:spcPct val="150000"/>
              </a:lnSpc>
            </a:pPr>
            <a:r>
              <a:rPr lang="en-US" sz="2600" dirty="0">
                <a:solidFill>
                  <a:schemeClr val="tx1">
                    <a:lumMod val="65000"/>
                    <a:lumOff val="35000"/>
                  </a:schemeClr>
                </a:solidFill>
              </a:rPr>
              <a:t>Every plant in a state </a:t>
            </a:r>
            <a:r>
              <a:rPr lang="en-US" sz="2600" dirty="0" smtClean="0">
                <a:solidFill>
                  <a:schemeClr val="tx1">
                    <a:lumMod val="65000"/>
                    <a:lumOff val="35000"/>
                  </a:schemeClr>
                </a:solidFill>
              </a:rPr>
              <a:t>0-10</a:t>
            </a:r>
          </a:p>
          <a:p>
            <a:pPr lvl="1">
              <a:lnSpc>
                <a:spcPct val="150000"/>
              </a:lnSpc>
            </a:pPr>
            <a:r>
              <a:rPr lang="en-US" sz="2000" dirty="0" smtClean="0">
                <a:solidFill>
                  <a:schemeClr val="tx1">
                    <a:lumMod val="65000"/>
                    <a:lumOff val="35000"/>
                  </a:schemeClr>
                </a:solidFill>
              </a:rPr>
              <a:t>Coefficients of Conservatism (</a:t>
            </a:r>
            <a:r>
              <a:rPr lang="en-US" sz="2000" i="1" dirty="0" smtClean="0">
                <a:solidFill>
                  <a:schemeClr val="tx1">
                    <a:lumMod val="65000"/>
                    <a:lumOff val="35000"/>
                  </a:schemeClr>
                </a:solidFill>
              </a:rPr>
              <a:t>C</a:t>
            </a:r>
            <a:r>
              <a:rPr lang="en-US" sz="2000" dirty="0" smtClean="0">
                <a:solidFill>
                  <a:schemeClr val="tx1">
                    <a:lumMod val="65000"/>
                    <a:lumOff val="35000"/>
                  </a:schemeClr>
                </a:solidFill>
              </a:rPr>
              <a:t>-values) </a:t>
            </a:r>
            <a:r>
              <a:rPr lang="en-US" sz="2600" dirty="0" smtClean="0">
                <a:solidFill>
                  <a:schemeClr val="tx1">
                    <a:lumMod val="65000"/>
                    <a:lumOff val="35000"/>
                  </a:schemeClr>
                </a:solidFill>
              </a:rPr>
              <a:t> </a:t>
            </a:r>
            <a:endParaRPr lang="en-US" sz="2600" dirty="0">
              <a:solidFill>
                <a:schemeClr val="tx1">
                  <a:lumMod val="65000"/>
                  <a:lumOff val="35000"/>
                </a:schemeClr>
              </a:solidFill>
            </a:endParaRPr>
          </a:p>
          <a:p>
            <a:pPr>
              <a:lnSpc>
                <a:spcPct val="150000"/>
              </a:lnSpc>
            </a:pPr>
            <a:r>
              <a:rPr lang="en-US" sz="2600" dirty="0">
                <a:solidFill>
                  <a:schemeClr val="bg1"/>
                </a:solidFill>
              </a:rPr>
              <a:t>Mean </a:t>
            </a:r>
            <a:r>
              <a:rPr lang="en-US" sz="2600" dirty="0" smtClean="0">
                <a:solidFill>
                  <a:schemeClr val="bg1"/>
                </a:solidFill>
              </a:rPr>
              <a:t>Conservatism </a:t>
            </a:r>
            <a:r>
              <a:rPr lang="en-US" sz="2600" dirty="0">
                <a:solidFill>
                  <a:schemeClr val="bg1"/>
                </a:solidFill>
              </a:rPr>
              <a:t>(Mean</a:t>
            </a:r>
            <a:r>
              <a:rPr lang="en-US" sz="2600" i="1" dirty="0">
                <a:solidFill>
                  <a:schemeClr val="bg1"/>
                </a:solidFill>
              </a:rPr>
              <a:t> C</a:t>
            </a:r>
            <a:r>
              <a:rPr lang="en-US" sz="2600" dirty="0">
                <a:solidFill>
                  <a:schemeClr val="bg1"/>
                </a:solidFill>
              </a:rPr>
              <a:t>)</a:t>
            </a:r>
          </a:p>
          <a:p>
            <a:pPr lvl="1">
              <a:lnSpc>
                <a:spcPct val="120000"/>
              </a:lnSpc>
            </a:pPr>
            <a:r>
              <a:rPr lang="en-US" sz="2000" dirty="0" smtClean="0">
                <a:solidFill>
                  <a:schemeClr val="bg1"/>
                </a:solidFill>
              </a:rPr>
              <a:t>3.5 - 4.5 </a:t>
            </a:r>
            <a:endParaRPr lang="en-US" sz="2000" dirty="0">
              <a:solidFill>
                <a:schemeClr val="bg1"/>
              </a:solidFill>
            </a:endParaRPr>
          </a:p>
          <a:p>
            <a:pPr>
              <a:lnSpc>
                <a:spcPct val="150000"/>
              </a:lnSpc>
            </a:pPr>
            <a:r>
              <a:rPr lang="en-US" sz="2600" dirty="0" smtClean="0">
                <a:solidFill>
                  <a:schemeClr val="bg1"/>
                </a:solidFill>
              </a:rPr>
              <a:t>Floristic </a:t>
            </a:r>
            <a:r>
              <a:rPr lang="en-US" sz="2600" dirty="0">
                <a:solidFill>
                  <a:schemeClr val="bg1"/>
                </a:solidFill>
              </a:rPr>
              <a:t>Quality Index (FQI) = mean </a:t>
            </a:r>
            <a:r>
              <a:rPr lang="en-US" sz="2600" i="1" dirty="0">
                <a:solidFill>
                  <a:schemeClr val="bg1"/>
                </a:solidFill>
              </a:rPr>
              <a:t>C </a:t>
            </a:r>
            <a:r>
              <a:rPr lang="en-US" sz="2600" dirty="0">
                <a:solidFill>
                  <a:schemeClr val="bg1"/>
                </a:solidFill>
              </a:rPr>
              <a:t>* </a:t>
            </a:r>
            <a:r>
              <a:rPr lang="en-US" sz="2600" dirty="0">
                <a:solidFill>
                  <a:schemeClr val="bg1"/>
                </a:solidFill>
                <a:ea typeface="Times" charset="0"/>
                <a:cs typeface="Times" charset="0"/>
                <a:sym typeface="Symbol" pitchFamily="18" charset="2"/>
              </a:rPr>
              <a:t></a:t>
            </a:r>
            <a:r>
              <a:rPr lang="en-US" sz="2600" dirty="0" smtClean="0">
                <a:solidFill>
                  <a:schemeClr val="bg1"/>
                </a:solidFill>
              </a:rPr>
              <a:t>N</a:t>
            </a:r>
          </a:p>
          <a:p>
            <a:pPr lvl="1">
              <a:lnSpc>
                <a:spcPct val="150000"/>
              </a:lnSpc>
            </a:pPr>
            <a:r>
              <a:rPr lang="en-US" sz="2000" dirty="0">
                <a:solidFill>
                  <a:schemeClr val="bg1"/>
                </a:solidFill>
              </a:rPr>
              <a:t>35 – 45</a:t>
            </a:r>
          </a:p>
          <a:p>
            <a:pPr>
              <a:lnSpc>
                <a:spcPct val="150000"/>
              </a:lnSpc>
            </a:pPr>
            <a:r>
              <a:rPr lang="en-US" sz="2600" dirty="0" smtClean="0">
                <a:solidFill>
                  <a:schemeClr val="tx1">
                    <a:lumMod val="65000"/>
                    <a:lumOff val="35000"/>
                  </a:schemeClr>
                </a:solidFill>
              </a:rPr>
              <a:t>Anthropogenic </a:t>
            </a:r>
            <a:r>
              <a:rPr lang="en-US" sz="2600" dirty="0">
                <a:solidFill>
                  <a:schemeClr val="tx1">
                    <a:lumMod val="65000"/>
                    <a:lumOff val="35000"/>
                  </a:schemeClr>
                </a:solidFill>
              </a:rPr>
              <a:t>disturbance/degradation -&gt; Conservation value </a:t>
            </a:r>
          </a:p>
        </p:txBody>
      </p:sp>
      <p:sp>
        <p:nvSpPr>
          <p:cNvPr id="4" name="Rectangle 2"/>
          <p:cNvSpPr txBox="1">
            <a:spLocks noChangeArrowheads="1"/>
          </p:cNvSpPr>
          <p:nvPr/>
        </p:nvSpPr>
        <p:spPr>
          <a:xfrm>
            <a:off x="1184856" y="228600"/>
            <a:ext cx="10058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rPr>
              <a:t>Floristic Quality Assessment (FQA)</a:t>
            </a:r>
          </a:p>
        </p:txBody>
      </p:sp>
    </p:spTree>
    <p:extLst>
      <p:ext uri="{BB962C8B-B14F-4D97-AF65-F5344CB8AC3E}">
        <p14:creationId xmlns:p14="http://schemas.microsoft.com/office/powerpoint/2010/main" val="3102168321"/>
      </p:ext>
    </p:extLst>
  </p:cSld>
  <p:clrMapOvr>
    <a:masterClrMapping/>
  </p:clrMapOvr>
  <mc:AlternateContent xmlns:mc="http://schemas.openxmlformats.org/markup-compatibility/2006" xmlns:p14="http://schemas.microsoft.com/office/powerpoint/2010/main">
    <mc:Choice Requires="p14">
      <p:transition spd="slow" p14:dur="2000" advTm="70481"/>
    </mc:Choice>
    <mc:Fallback xmlns="">
      <p:transition spd="slow" advTm="7048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Autofit/>
          </a:bodyPr>
          <a:lstStyle/>
          <a:p>
            <a:pPr eaLnBrk="1" hangingPunct="1"/>
            <a:r>
              <a:rPr lang="en-US" sz="5400" dirty="0" smtClean="0">
                <a:solidFill>
                  <a:schemeClr val="bg1"/>
                </a:solidFill>
              </a:rPr>
              <a:t>Plant Richness North America</a:t>
            </a:r>
          </a:p>
        </p:txBody>
      </p:sp>
      <p:sp>
        <p:nvSpPr>
          <p:cNvPr id="3" name="TextBox 2"/>
          <p:cNvSpPr txBox="1"/>
          <p:nvPr/>
        </p:nvSpPr>
        <p:spPr>
          <a:xfrm>
            <a:off x="11147375" y="6461626"/>
            <a:ext cx="1654629" cy="307777"/>
          </a:xfrm>
          <a:prstGeom prst="rect">
            <a:avLst/>
          </a:prstGeom>
          <a:noFill/>
        </p:spPr>
        <p:txBody>
          <a:bodyPr wrap="square" rtlCol="0">
            <a:spAutoFit/>
          </a:bodyPr>
          <a:lstStyle/>
          <a:p>
            <a:r>
              <a:rPr lang="en-US" sz="1400" dirty="0" smtClean="0">
                <a:solidFill>
                  <a:schemeClr val="bg1"/>
                </a:solidFill>
              </a:rPr>
              <a:t>Qian 1998</a:t>
            </a:r>
            <a:endParaRPr lang="en-US" sz="1400" dirty="0">
              <a:solidFill>
                <a:schemeClr val="bg1"/>
              </a:solidFill>
            </a:endParaRPr>
          </a:p>
        </p:txBody>
      </p:sp>
      <p:grpSp>
        <p:nvGrpSpPr>
          <p:cNvPr id="4" name="Group 3"/>
          <p:cNvGrpSpPr/>
          <p:nvPr/>
        </p:nvGrpSpPr>
        <p:grpSpPr>
          <a:xfrm>
            <a:off x="2133600" y="1623112"/>
            <a:ext cx="6609346" cy="4736914"/>
            <a:chOff x="2133600" y="1623112"/>
            <a:chExt cx="6609346" cy="4736914"/>
          </a:xfrm>
        </p:grpSpPr>
        <p:pic>
          <p:nvPicPr>
            <p:cNvPr id="32771" name="Picture 2" descr="F:\Ongoing Projects\Conferences\Large-Scale Biogeographic Patterns Plant richness NA genera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69" t="22678" r="46638" b="57442"/>
            <a:stretch/>
          </p:blipFill>
          <p:spPr bwMode="auto">
            <a:xfrm>
              <a:off x="2133600" y="1623112"/>
              <a:ext cx="6609346" cy="473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94756" y="2054578"/>
              <a:ext cx="293511" cy="259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9229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1" y="365125"/>
            <a:ext cx="11631528" cy="1325563"/>
          </a:xfrm>
        </p:spPr>
        <p:txBody>
          <a:bodyPr>
            <a:noAutofit/>
          </a:bodyPr>
          <a:lstStyle/>
          <a:p>
            <a:r>
              <a:rPr lang="en-US" sz="5400" dirty="0" smtClean="0">
                <a:solidFill>
                  <a:schemeClr val="bg1"/>
                </a:solidFill>
              </a:rPr>
              <a:t>Protected Wetlands &amp; Public Land</a:t>
            </a:r>
            <a:endParaRPr lang="en-US" sz="5400" dirty="0">
              <a:solidFill>
                <a:schemeClr val="bg1"/>
              </a:solidFill>
            </a:endParaRPr>
          </a:p>
        </p:txBody>
      </p:sp>
      <p:pic>
        <p:nvPicPr>
          <p:cNvPr id="4" name="Picture 3" descr="C:\Users\Downloads\Desktop\Picture5.jpg"/>
          <p:cNvPicPr>
            <a:picLocks noChangeAspect="1"/>
          </p:cNvPicPr>
          <p:nvPr/>
        </p:nvPicPr>
        <p:blipFill rotWithShape="1">
          <a:blip r:embed="rId3" cstate="print">
            <a:extLst>
              <a:ext uri="{28A0092B-C50C-407E-A947-70E740481C1C}">
                <a14:useLocalDpi xmlns:a14="http://schemas.microsoft.com/office/drawing/2010/main" val="0"/>
              </a:ext>
            </a:extLst>
          </a:blip>
          <a:srcRect l="66722"/>
          <a:stretch/>
        </p:blipFill>
        <p:spPr bwMode="auto">
          <a:xfrm>
            <a:off x="4524346" y="1690688"/>
            <a:ext cx="3705257" cy="5014846"/>
          </a:xfrm>
          <a:prstGeom prst="rect">
            <a:avLst/>
          </a:prstGeom>
          <a:noFill/>
          <a:ln>
            <a:noFill/>
          </a:ln>
        </p:spPr>
      </p:pic>
      <p:pic>
        <p:nvPicPr>
          <p:cNvPr id="5" name="Content Placeholder 4" descr="C:\Users\Downloads\Desktop\Picture6.jpg"/>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6695"/>
          <a:stretch/>
        </p:blipFill>
        <p:spPr bwMode="auto">
          <a:xfrm>
            <a:off x="256676" y="1690687"/>
            <a:ext cx="3851973" cy="4988641"/>
          </a:xfrm>
          <a:prstGeom prst="rect">
            <a:avLst/>
          </a:prstGeom>
          <a:noFill/>
          <a:ln>
            <a:noFill/>
          </a:ln>
        </p:spPr>
      </p:pic>
      <p:pic>
        <p:nvPicPr>
          <p:cNvPr id="6" name="Picture 2" descr="C:\Documents and Settings\spyreas\Desktop\public_lands.gif"/>
          <p:cNvPicPr>
            <a:picLocks noChangeAspect="1" noChangeArrowheads="1"/>
          </p:cNvPicPr>
          <p:nvPr/>
        </p:nvPicPr>
        <p:blipFill>
          <a:blip r:embed="rId5" cstate="print"/>
          <a:srcRect/>
          <a:stretch>
            <a:fillRect/>
          </a:stretch>
        </p:blipFill>
        <p:spPr bwMode="auto">
          <a:xfrm>
            <a:off x="8596020" y="1690688"/>
            <a:ext cx="3435559" cy="4980591"/>
          </a:xfrm>
          <a:prstGeom prst="rect">
            <a:avLst/>
          </a:prstGeom>
          <a:noFill/>
        </p:spPr>
      </p:pic>
    </p:spTree>
    <p:extLst>
      <p:ext uri="{BB962C8B-B14F-4D97-AF65-F5344CB8AC3E}">
        <p14:creationId xmlns:p14="http://schemas.microsoft.com/office/powerpoint/2010/main" val="37829910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03133"/>
            <a:ext cx="10515600" cy="1325563"/>
          </a:xfrm>
        </p:spPr>
        <p:txBody>
          <a:bodyPr>
            <a:normAutofit/>
          </a:bodyPr>
          <a:lstStyle/>
          <a:p>
            <a:r>
              <a:rPr lang="en-US" sz="5400" dirty="0" smtClean="0">
                <a:solidFill>
                  <a:schemeClr val="bg1"/>
                </a:solidFill>
              </a:rPr>
              <a:t>Regions and Vegetation Types</a:t>
            </a:r>
            <a:endParaRPr lang="en-US" sz="5400" dirty="0">
              <a:solidFill>
                <a:schemeClr val="bg1"/>
              </a:solidFill>
            </a:endParaRPr>
          </a:p>
        </p:txBody>
      </p:sp>
      <p:sp>
        <p:nvSpPr>
          <p:cNvPr id="6" name="Content Placeholder 5"/>
          <p:cNvSpPr>
            <a:spLocks noGrp="1"/>
          </p:cNvSpPr>
          <p:nvPr>
            <p:ph idx="1"/>
          </p:nvPr>
        </p:nvSpPr>
        <p:spPr>
          <a:xfrm>
            <a:off x="838200" y="1825625"/>
            <a:ext cx="6019800" cy="4483736"/>
          </a:xfrm>
        </p:spPr>
        <p:txBody>
          <a:bodyPr>
            <a:normAutofit/>
          </a:bodyPr>
          <a:lstStyle/>
          <a:p>
            <a:r>
              <a:rPr lang="en-US" sz="2400" dirty="0">
                <a:solidFill>
                  <a:schemeClr val="bg1"/>
                </a:solidFill>
              </a:rPr>
              <a:t>A</a:t>
            </a:r>
            <a:r>
              <a:rPr lang="en-US" sz="2400" dirty="0" smtClean="0">
                <a:solidFill>
                  <a:schemeClr val="bg1"/>
                </a:solidFill>
              </a:rPr>
              <a:t>mong </a:t>
            </a:r>
            <a:r>
              <a:rPr lang="en-US" sz="2400" dirty="0">
                <a:solidFill>
                  <a:schemeClr val="bg1"/>
                </a:solidFill>
              </a:rPr>
              <a:t>v</a:t>
            </a:r>
            <a:r>
              <a:rPr lang="en-US" sz="2400" dirty="0" smtClean="0">
                <a:solidFill>
                  <a:schemeClr val="bg1"/>
                </a:solidFill>
              </a:rPr>
              <a:t>egetation-types or across regions natural variation– invalidate score comparisons?</a:t>
            </a:r>
          </a:p>
          <a:p>
            <a:pPr marL="0" indent="0">
              <a:buNone/>
            </a:pPr>
            <a:endParaRPr lang="en-US" sz="2400" dirty="0" smtClean="0">
              <a:solidFill>
                <a:schemeClr val="bg1"/>
              </a:solidFill>
            </a:endParaRPr>
          </a:p>
          <a:p>
            <a:r>
              <a:rPr lang="en-US" sz="2400" dirty="0">
                <a:solidFill>
                  <a:schemeClr val="bg1"/>
                </a:solidFill>
              </a:rPr>
              <a:t>F</a:t>
            </a:r>
            <a:r>
              <a:rPr lang="en-US" sz="2400" dirty="0" smtClean="0">
                <a:solidFill>
                  <a:schemeClr val="bg1"/>
                </a:solidFill>
              </a:rPr>
              <a:t>loodplain forest Mean C, Marsh FQI/richness</a:t>
            </a:r>
          </a:p>
          <a:p>
            <a:pPr marL="228600" lvl="1">
              <a:spcBef>
                <a:spcPts val="1000"/>
              </a:spcBef>
            </a:pPr>
            <a:endParaRPr lang="en-US" dirty="0" smtClean="0">
              <a:solidFill>
                <a:schemeClr val="bg1"/>
              </a:solidFill>
            </a:endParaRPr>
          </a:p>
          <a:p>
            <a:pPr marL="228600" lvl="1">
              <a:spcBef>
                <a:spcPts val="1000"/>
              </a:spcBef>
            </a:pPr>
            <a:r>
              <a:rPr lang="en-US" dirty="0" smtClean="0">
                <a:solidFill>
                  <a:schemeClr val="bg1"/>
                </a:solidFill>
              </a:rPr>
              <a:t>North to south forest</a:t>
            </a:r>
            <a:endParaRPr lang="en-US" i="1" dirty="0">
              <a:solidFill>
                <a:schemeClr val="bg1"/>
              </a:solidFill>
            </a:endParaRPr>
          </a:p>
          <a:p>
            <a:pPr marL="228600" lvl="1">
              <a:spcBef>
                <a:spcPts val="1000"/>
              </a:spcBef>
            </a:pPr>
            <a:endParaRPr lang="en-US" i="1" dirty="0">
              <a:solidFill>
                <a:schemeClr val="bg1"/>
              </a:solidFill>
            </a:endParaRPr>
          </a:p>
          <a:p>
            <a:pPr marL="228600" lvl="1">
              <a:spcBef>
                <a:spcPts val="1000"/>
              </a:spcBef>
            </a:pPr>
            <a:r>
              <a:rPr lang="en-US" dirty="0" smtClean="0">
                <a:solidFill>
                  <a:schemeClr val="bg1"/>
                </a:solidFill>
              </a:rPr>
              <a:t>Low </a:t>
            </a:r>
            <a:r>
              <a:rPr lang="en-US" dirty="0">
                <a:solidFill>
                  <a:schemeClr val="bg1"/>
                </a:solidFill>
              </a:rPr>
              <a:t>explained </a:t>
            </a:r>
            <a:r>
              <a:rPr lang="en-US" dirty="0" smtClean="0">
                <a:solidFill>
                  <a:schemeClr val="bg1"/>
                </a:solidFill>
              </a:rPr>
              <a:t>variation &amp; effect size compared to human disturbance------------</a:t>
            </a:r>
            <a:r>
              <a:rPr lang="en-US" dirty="0" smtClean="0">
                <a:solidFill>
                  <a:schemeClr val="bg1"/>
                </a:solidFill>
                <a:sym typeface="Wingdings" panose="05000000000000000000" pitchFamily="2" charset="2"/>
              </a:rPr>
              <a:t></a:t>
            </a:r>
            <a:endParaRPr lang="en-US" dirty="0">
              <a:solidFill>
                <a:schemeClr val="bg1"/>
              </a:solidFill>
            </a:endParaRPr>
          </a:p>
        </p:txBody>
      </p:sp>
      <p:graphicFrame>
        <p:nvGraphicFramePr>
          <p:cNvPr id="7" name="Chart 6"/>
          <p:cNvGraphicFramePr>
            <a:graphicFrameLocks/>
          </p:cNvGraphicFramePr>
          <p:nvPr>
            <p:extLst>
              <p:ext uri="{D42A27DB-BD31-4B8C-83A1-F6EECF244321}">
                <p14:modId xmlns:p14="http://schemas.microsoft.com/office/powerpoint/2010/main" val="1168785635"/>
              </p:ext>
            </p:extLst>
          </p:nvPr>
        </p:nvGraphicFramePr>
        <p:xfrm>
          <a:off x="7083047" y="1451902"/>
          <a:ext cx="4946259" cy="508224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9730622" y="6550223"/>
            <a:ext cx="2284408" cy="307777"/>
          </a:xfrm>
          <a:prstGeom prst="rect">
            <a:avLst/>
          </a:prstGeom>
        </p:spPr>
        <p:txBody>
          <a:bodyPr wrap="none">
            <a:spAutoFit/>
          </a:bodyPr>
          <a:lstStyle/>
          <a:p>
            <a:r>
              <a:rPr lang="en-US" sz="1400" i="1" dirty="0" smtClean="0">
                <a:solidFill>
                  <a:schemeClr val="bg1"/>
                </a:solidFill>
              </a:rPr>
              <a:t>Spyreas &amp; Matthews,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12243413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solidFill>
                  <a:schemeClr val="bg1"/>
                </a:solidFill>
              </a:rPr>
              <a:t>Time &amp; Floristic Quality</a:t>
            </a:r>
            <a:endParaRPr lang="en-US" sz="5400" dirty="0">
              <a:solidFill>
                <a:schemeClr val="bg1"/>
              </a:solidFill>
            </a:endParaRPr>
          </a:p>
        </p:txBody>
      </p:sp>
      <p:sp>
        <p:nvSpPr>
          <p:cNvPr id="3" name="Content Placeholder 2"/>
          <p:cNvSpPr>
            <a:spLocks noGrp="1"/>
          </p:cNvSpPr>
          <p:nvPr>
            <p:ph idx="1"/>
          </p:nvPr>
        </p:nvSpPr>
        <p:spPr>
          <a:xfrm>
            <a:off x="378372" y="1825625"/>
            <a:ext cx="5829923" cy="4351338"/>
          </a:xfrm>
        </p:spPr>
        <p:txBody>
          <a:bodyPr>
            <a:normAutofit lnSpcReduction="10000"/>
          </a:bodyPr>
          <a:lstStyle/>
          <a:p>
            <a:pPr marL="0" indent="0">
              <a:buNone/>
            </a:pPr>
            <a:r>
              <a:rPr lang="en-US" sz="3200" dirty="0">
                <a:solidFill>
                  <a:schemeClr val="bg1"/>
                </a:solidFill>
              </a:rPr>
              <a:t>High </a:t>
            </a:r>
            <a:r>
              <a:rPr lang="en-US" sz="3200" dirty="0" smtClean="0">
                <a:solidFill>
                  <a:schemeClr val="bg1"/>
                </a:solidFill>
              </a:rPr>
              <a:t>Floristic </a:t>
            </a:r>
            <a:r>
              <a:rPr lang="en-US" sz="3200" dirty="0">
                <a:solidFill>
                  <a:schemeClr val="bg1"/>
                </a:solidFill>
              </a:rPr>
              <a:t>Q</a:t>
            </a:r>
            <a:r>
              <a:rPr lang="en-US" sz="3200" dirty="0" smtClean="0">
                <a:solidFill>
                  <a:schemeClr val="bg1"/>
                </a:solidFill>
              </a:rPr>
              <a:t>uality sites has been characterized with respect to site defined</a:t>
            </a:r>
            <a:r>
              <a:rPr lang="en-US" sz="3200" dirty="0">
                <a:solidFill>
                  <a:schemeClr val="bg1"/>
                </a:solidFill>
              </a:rPr>
              <a:t>: </a:t>
            </a:r>
          </a:p>
          <a:p>
            <a:pPr lvl="1"/>
            <a:r>
              <a:rPr lang="en-US" sz="2800" dirty="0">
                <a:solidFill>
                  <a:schemeClr val="bg1"/>
                </a:solidFill>
              </a:rPr>
              <a:t>“mature”</a:t>
            </a:r>
          </a:p>
          <a:p>
            <a:pPr lvl="1"/>
            <a:r>
              <a:rPr lang="en-US" sz="2800" dirty="0">
                <a:solidFill>
                  <a:schemeClr val="bg1"/>
                </a:solidFill>
              </a:rPr>
              <a:t>“late-successional”</a:t>
            </a:r>
          </a:p>
          <a:p>
            <a:pPr lvl="1"/>
            <a:r>
              <a:rPr lang="en-US" sz="2800" dirty="0">
                <a:solidFill>
                  <a:schemeClr val="bg1"/>
                </a:solidFill>
              </a:rPr>
              <a:t>“climax”</a:t>
            </a:r>
          </a:p>
          <a:p>
            <a:pPr lvl="1"/>
            <a:r>
              <a:rPr lang="en-US" sz="2800" dirty="0">
                <a:solidFill>
                  <a:schemeClr val="bg1"/>
                </a:solidFill>
              </a:rPr>
              <a:t>“</a:t>
            </a:r>
            <a:r>
              <a:rPr lang="en-US" sz="2800" dirty="0" err="1">
                <a:solidFill>
                  <a:schemeClr val="bg1"/>
                </a:solidFill>
              </a:rPr>
              <a:t>successionally</a:t>
            </a:r>
            <a:r>
              <a:rPr lang="en-US" sz="2800" dirty="0">
                <a:solidFill>
                  <a:schemeClr val="bg1"/>
                </a:solidFill>
              </a:rPr>
              <a:t>-stable”</a:t>
            </a:r>
          </a:p>
          <a:p>
            <a:pPr marL="457200" lvl="1" indent="0">
              <a:buNone/>
            </a:pPr>
            <a:endParaRPr lang="en-US" sz="3200" dirty="0">
              <a:solidFill>
                <a:schemeClr val="bg1"/>
              </a:solidFill>
            </a:endParaRPr>
          </a:p>
          <a:p>
            <a:pPr marL="0" indent="0">
              <a:buNone/>
            </a:pPr>
            <a:r>
              <a:rPr lang="en-US" sz="3200" dirty="0" smtClean="0">
                <a:solidFill>
                  <a:schemeClr val="bg1"/>
                </a:solidFill>
              </a:rPr>
              <a:t>Simple &amp; predictable increase </a:t>
            </a:r>
            <a:r>
              <a:rPr lang="en-US" sz="3200" dirty="0">
                <a:solidFill>
                  <a:schemeClr val="bg1"/>
                </a:solidFill>
              </a:rPr>
              <a:t>over </a:t>
            </a:r>
            <a:r>
              <a:rPr lang="en-US" sz="3200" dirty="0" smtClean="0">
                <a:solidFill>
                  <a:schemeClr val="bg1"/>
                </a:solidFill>
              </a:rPr>
              <a:t>time?</a:t>
            </a:r>
            <a:endParaRPr lang="en-US" sz="3200" dirty="0">
              <a:solidFill>
                <a:schemeClr val="bg1"/>
              </a:solidFill>
            </a:endParaRPr>
          </a:p>
          <a:p>
            <a:pPr marL="0" indent="0">
              <a:buNone/>
            </a:pPr>
            <a:endParaRPr lang="en-US" dirty="0" smtClean="0">
              <a:solidFill>
                <a:schemeClr val="bg1"/>
              </a:solidFill>
            </a:endParaRPr>
          </a:p>
          <a:p>
            <a:pPr marL="0" indent="0">
              <a:buNone/>
            </a:pPr>
            <a:endParaRPr lang="en-US" sz="2200" dirty="0">
              <a:solidFill>
                <a:schemeClr val="bg1"/>
              </a:solidFill>
            </a:endParaRPr>
          </a:p>
        </p:txBody>
      </p:sp>
      <p:pic>
        <p:nvPicPr>
          <p:cNvPr id="9" name="Picture 2" descr="C:\Documents and Settings\spyreas\Desktop\typical_forest.jpg"/>
          <p:cNvPicPr>
            <a:picLocks noChangeAspect="1" noChangeArrowheads="1"/>
          </p:cNvPicPr>
          <p:nvPr/>
        </p:nvPicPr>
        <p:blipFill>
          <a:blip r:embed="rId3" cstate="print"/>
          <a:srcRect/>
          <a:stretch>
            <a:fillRect/>
          </a:stretch>
        </p:blipFill>
        <p:spPr bwMode="auto">
          <a:xfrm>
            <a:off x="6324601" y="1690688"/>
            <a:ext cx="5602884" cy="3891052"/>
          </a:xfrm>
          <a:prstGeom prst="rect">
            <a:avLst/>
          </a:prstGeom>
          <a:noFill/>
        </p:spPr>
      </p:pic>
    </p:spTree>
    <p:extLst>
      <p:ext uri="{BB962C8B-B14F-4D97-AF65-F5344CB8AC3E}">
        <p14:creationId xmlns:p14="http://schemas.microsoft.com/office/powerpoint/2010/main" val="11341983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0481"/>
            <a:ext cx="6968490" cy="1325563"/>
          </a:xfrm>
        </p:spPr>
        <p:txBody>
          <a:bodyPr>
            <a:noAutofit/>
          </a:bodyPr>
          <a:lstStyle/>
          <a:p>
            <a:r>
              <a:rPr lang="en-US" sz="5400" dirty="0" smtClean="0">
                <a:solidFill>
                  <a:schemeClr val="bg1"/>
                </a:solidFill>
              </a:rPr>
              <a:t>Buell-Small Succession (BSS) Study Site</a:t>
            </a:r>
            <a:endParaRPr lang="en-US" sz="5400" dirty="0">
              <a:solidFill>
                <a:schemeClr val="bg1"/>
              </a:solidFill>
            </a:endParaRPr>
          </a:p>
        </p:txBody>
      </p:sp>
      <p:sp>
        <p:nvSpPr>
          <p:cNvPr id="3" name="Content Placeholder 2"/>
          <p:cNvSpPr>
            <a:spLocks noGrp="1"/>
          </p:cNvSpPr>
          <p:nvPr>
            <p:ph idx="1"/>
          </p:nvPr>
        </p:nvSpPr>
        <p:spPr>
          <a:xfrm>
            <a:off x="609600" y="1825625"/>
            <a:ext cx="6096000" cy="4351338"/>
          </a:xfrm>
        </p:spPr>
        <p:txBody>
          <a:bodyPr>
            <a:noAutofit/>
          </a:bodyPr>
          <a:lstStyle/>
          <a:p>
            <a:pPr>
              <a:lnSpc>
                <a:spcPct val="150000"/>
              </a:lnSpc>
            </a:pPr>
            <a:r>
              <a:rPr lang="en-US" dirty="0">
                <a:solidFill>
                  <a:schemeClr val="bg1"/>
                </a:solidFill>
              </a:rPr>
              <a:t>A 50+ yr successional study (New Jersey) </a:t>
            </a:r>
            <a:endParaRPr lang="en-US" dirty="0" smtClean="0">
              <a:solidFill>
                <a:schemeClr val="bg1"/>
              </a:solidFill>
            </a:endParaRPr>
          </a:p>
          <a:p>
            <a:pPr>
              <a:lnSpc>
                <a:spcPct val="150000"/>
              </a:lnSpc>
            </a:pPr>
            <a:r>
              <a:rPr lang="en-US" dirty="0" smtClean="0">
                <a:solidFill>
                  <a:schemeClr val="bg1"/>
                </a:solidFill>
              </a:rPr>
              <a:t>10 </a:t>
            </a:r>
            <a:r>
              <a:rPr lang="en-US" dirty="0">
                <a:solidFill>
                  <a:schemeClr val="bg1"/>
                </a:solidFill>
              </a:rPr>
              <a:t>fields </a:t>
            </a:r>
            <a:endParaRPr lang="en-US" dirty="0" smtClean="0">
              <a:solidFill>
                <a:schemeClr val="bg1"/>
              </a:solidFill>
            </a:endParaRPr>
          </a:p>
          <a:p>
            <a:pPr>
              <a:lnSpc>
                <a:spcPct val="150000"/>
              </a:lnSpc>
            </a:pPr>
            <a:r>
              <a:rPr lang="en-US" dirty="0" smtClean="0">
                <a:solidFill>
                  <a:schemeClr val="bg1"/>
                </a:solidFill>
              </a:rPr>
              <a:t>No disturbances, no management</a:t>
            </a:r>
            <a:endParaRPr lang="en-US" dirty="0">
              <a:solidFill>
                <a:schemeClr val="bg1"/>
              </a:solidFill>
            </a:endParaRPr>
          </a:p>
        </p:txBody>
      </p:sp>
      <p:pic>
        <p:nvPicPr>
          <p:cNvPr id="6" name="Picture 7" descr="C:\Documents and Settings\Greg\Desktop\Picture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04" t="21167" r="32603" b="46647"/>
          <a:stretch/>
        </p:blipFill>
        <p:spPr bwMode="auto">
          <a:xfrm>
            <a:off x="7732643" y="3670574"/>
            <a:ext cx="4266445" cy="29613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28" descr="D3 2004"/>
          <p:cNvPicPr>
            <a:picLocks noChangeAspect="1" noChangeArrowheads="1"/>
          </p:cNvPicPr>
          <p:nvPr/>
        </p:nvPicPr>
        <p:blipFill>
          <a:blip r:embed="rId4" cstate="print">
            <a:lum bright="10000"/>
          </a:blip>
          <a:srcRect l="11111"/>
          <a:stretch>
            <a:fillRect/>
          </a:stretch>
        </p:blipFill>
        <p:spPr bwMode="auto">
          <a:xfrm>
            <a:off x="7732643" y="290481"/>
            <a:ext cx="4240204" cy="3180149"/>
          </a:xfrm>
          <a:prstGeom prst="rect">
            <a:avLst/>
          </a:prstGeom>
          <a:noFill/>
          <a:ln w="9525">
            <a:noFill/>
            <a:miter lim="800000"/>
            <a:headEnd/>
            <a:tailEnd/>
          </a:ln>
        </p:spPr>
      </p:pic>
    </p:spTree>
    <p:extLst>
      <p:ext uri="{BB962C8B-B14F-4D97-AF65-F5344CB8AC3E}">
        <p14:creationId xmlns:p14="http://schemas.microsoft.com/office/powerpoint/2010/main" val="6271856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6753225"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077485698"/>
              </p:ext>
            </p:extLst>
          </p:nvPr>
        </p:nvGraphicFramePr>
        <p:xfrm>
          <a:off x="421614" y="-334698"/>
          <a:ext cx="5558517" cy="7192698"/>
        </p:xfrm>
        <a:graphic>
          <a:graphicData uri="http://schemas.openxmlformats.org/presentationml/2006/ole">
            <mc:AlternateContent xmlns:mc="http://schemas.openxmlformats.org/markup-compatibility/2006">
              <mc:Choice xmlns:v="urn:schemas-microsoft-com:vml" Requires="v">
                <p:oleObj spid="_x0000_s23639" name="SPW 12.0 Graph" r:id="rId4" imgW="4276673" imgH="5524461" progId="SigmaPlotGraphicObject.11">
                  <p:embed/>
                </p:oleObj>
              </mc:Choice>
              <mc:Fallback>
                <p:oleObj name="SPW 12.0 Graph" r:id="rId4" imgW="4276673" imgH="5524461" progId="SigmaPlotGraphicObject.11">
                  <p:embed/>
                  <p:pic>
                    <p:nvPicPr>
                      <p:cNvPr id="0" name=""/>
                      <p:cNvPicPr>
                        <a:picLocks noChangeAspect="1" noChangeArrowheads="1"/>
                      </p:cNvPicPr>
                      <p:nvPr/>
                    </p:nvPicPr>
                    <p:blipFill>
                      <a:blip r:embed="rId5"/>
                      <a:srcRect/>
                      <a:stretch>
                        <a:fillRect/>
                      </a:stretch>
                    </p:blipFill>
                    <p:spPr bwMode="auto">
                      <a:xfrm>
                        <a:off x="421614" y="-334698"/>
                        <a:ext cx="5558517" cy="7192698"/>
                      </a:xfrm>
                      <a:prstGeom prst="rect">
                        <a:avLst/>
                      </a:prstGeom>
                      <a:noFill/>
                      <a:extLst/>
                    </p:spPr>
                  </p:pic>
                </p:oleObj>
              </mc:Fallback>
            </mc:AlternateContent>
          </a:graphicData>
        </a:graphic>
      </p:graphicFrame>
      <p:sp>
        <p:nvSpPr>
          <p:cNvPr id="5" name="Rectangle 4"/>
          <p:cNvSpPr/>
          <p:nvPr/>
        </p:nvSpPr>
        <p:spPr>
          <a:xfrm>
            <a:off x="9234311" y="6193746"/>
            <a:ext cx="2687601" cy="584775"/>
          </a:xfrm>
          <a:prstGeom prst="rect">
            <a:avLst/>
          </a:prstGeom>
        </p:spPr>
        <p:txBody>
          <a:bodyPr wrap="square">
            <a:spAutoFit/>
          </a:bodyPr>
          <a:lstStyle/>
          <a:p>
            <a:r>
              <a:rPr lang="en-US" sz="1600" dirty="0" smtClean="0">
                <a:solidFill>
                  <a:schemeClr val="bg1"/>
                </a:solidFill>
              </a:rPr>
              <a:t>Spyreas </a:t>
            </a:r>
            <a:r>
              <a:rPr lang="en-US" sz="1600" i="1" dirty="0" smtClean="0">
                <a:solidFill>
                  <a:schemeClr val="bg1"/>
                </a:solidFill>
              </a:rPr>
              <a:t>et al. </a:t>
            </a:r>
            <a:r>
              <a:rPr lang="en-US" sz="1600" dirty="0" smtClean="0">
                <a:solidFill>
                  <a:schemeClr val="bg1"/>
                </a:solidFill>
              </a:rPr>
              <a:t>2012, Journal of Applied Ecology</a:t>
            </a:r>
            <a:endParaRPr lang="en-US" sz="1600" dirty="0"/>
          </a:p>
        </p:txBody>
      </p:sp>
      <p:graphicFrame>
        <p:nvGraphicFramePr>
          <p:cNvPr id="6" name="Object 5"/>
          <p:cNvGraphicFramePr>
            <a:graphicFrameLocks noChangeAspect="1"/>
          </p:cNvGraphicFramePr>
          <p:nvPr>
            <p:extLst>
              <p:ext uri="{D42A27DB-BD31-4B8C-83A1-F6EECF244321}">
                <p14:modId xmlns:p14="http://schemas.microsoft.com/office/powerpoint/2010/main" val="89631508"/>
              </p:ext>
            </p:extLst>
          </p:nvPr>
        </p:nvGraphicFramePr>
        <p:xfrm>
          <a:off x="8055584" y="161353"/>
          <a:ext cx="3626447" cy="5650511"/>
        </p:xfrm>
        <a:graphic>
          <a:graphicData uri="http://schemas.openxmlformats.org/presentationml/2006/ole">
            <mc:AlternateContent xmlns:mc="http://schemas.openxmlformats.org/markup-compatibility/2006">
              <mc:Choice xmlns:v="urn:schemas-microsoft-com:vml" Requires="v">
                <p:oleObj spid="_x0000_s23640" name="SPW 12.0 Graph" r:id="rId6" imgW="5307120" imgH="8780040" progId="SigmaPlotGraphicObject.11">
                  <p:embed/>
                </p:oleObj>
              </mc:Choice>
              <mc:Fallback>
                <p:oleObj name="SPW 12.0 Graph" r:id="rId6" imgW="5307120" imgH="8780040" progId="SigmaPlotGraphicObject.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988" r="2118" b="1151"/>
                      <a:stretch>
                        <a:fillRect/>
                      </a:stretch>
                    </p:blipFill>
                    <p:spPr bwMode="auto">
                      <a:xfrm>
                        <a:off x="8055584" y="161353"/>
                        <a:ext cx="3626447" cy="5650511"/>
                      </a:xfrm>
                      <a:prstGeom prst="rect">
                        <a:avLst/>
                      </a:prstGeom>
                      <a:noFill/>
                      <a:extLst/>
                    </p:spPr>
                  </p:pic>
                </p:oleObj>
              </mc:Fallback>
            </mc:AlternateContent>
          </a:graphicData>
        </a:graphic>
      </p:graphicFrame>
    </p:spTree>
    <p:extLst>
      <p:ext uri="{BB962C8B-B14F-4D97-AF65-F5344CB8AC3E}">
        <p14:creationId xmlns:p14="http://schemas.microsoft.com/office/powerpoint/2010/main" val="2915728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65761" y="2106783"/>
            <a:ext cx="3660808" cy="3584889"/>
          </a:xfrm>
        </p:spPr>
        <p:txBody>
          <a:bodyPr>
            <a:noAutofit/>
          </a:bodyPr>
          <a:lstStyle/>
          <a:p>
            <a:pPr marL="285750" lvl="1" indent="-285750"/>
            <a:endParaRPr lang="en-US" dirty="0" smtClean="0">
              <a:solidFill>
                <a:schemeClr val="bg1"/>
              </a:solidFill>
            </a:endParaRPr>
          </a:p>
          <a:p>
            <a:pPr marL="285750" indent="-285750"/>
            <a:endParaRPr lang="en-US" sz="2400" dirty="0">
              <a:solidFill>
                <a:schemeClr val="bg1"/>
              </a:solidFill>
            </a:endParaRPr>
          </a:p>
          <a:p>
            <a:endParaRPr lang="en-US" sz="2400" dirty="0"/>
          </a:p>
        </p:txBody>
      </p:sp>
      <p:sp>
        <p:nvSpPr>
          <p:cNvPr id="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4095843210"/>
              </p:ext>
            </p:extLst>
          </p:nvPr>
        </p:nvGraphicFramePr>
        <p:xfrm>
          <a:off x="1661053" y="214326"/>
          <a:ext cx="8556371" cy="6496503"/>
        </p:xfrm>
        <a:graphic>
          <a:graphicData uri="http://schemas.openxmlformats.org/presentationml/2006/ole">
            <mc:AlternateContent xmlns:mc="http://schemas.openxmlformats.org/markup-compatibility/2006">
              <mc:Choice xmlns:v="urn:schemas-microsoft-com:vml" Requires="v">
                <p:oleObj spid="_x0000_s25653" name="Presentation" r:id="rId5" imgW="4571323" imgH="3428148" progId="PowerPoint.Show.12">
                  <p:embed/>
                </p:oleObj>
              </mc:Choice>
              <mc:Fallback>
                <p:oleObj name="Presentation" r:id="rId5" imgW="4571323" imgH="3428148" progId="PowerPoint.Show.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1053" y="214326"/>
                        <a:ext cx="8556371" cy="6496503"/>
                      </a:xfrm>
                      <a:prstGeom prst="rect">
                        <a:avLst/>
                      </a:prstGeom>
                      <a:noFill/>
                    </p:spPr>
                  </p:pic>
                </p:oleObj>
              </mc:Fallback>
            </mc:AlternateContent>
          </a:graphicData>
        </a:graphic>
      </p:graphicFrame>
    </p:spTree>
    <p:extLst>
      <p:ext uri="{BB962C8B-B14F-4D97-AF65-F5344CB8AC3E}">
        <p14:creationId xmlns:p14="http://schemas.microsoft.com/office/powerpoint/2010/main" val="16636846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a:bodyPr>
          <a:lstStyle/>
          <a:p>
            <a:r>
              <a:rPr lang="en-US" sz="5400" dirty="0" smtClean="0">
                <a:solidFill>
                  <a:schemeClr val="bg1"/>
                </a:solidFill>
              </a:rPr>
              <a:t>Forest Succession &amp; Species Richness</a:t>
            </a:r>
          </a:p>
        </p:txBody>
      </p:sp>
      <p:sp>
        <p:nvSpPr>
          <p:cNvPr id="5" name="Content Placeholder 4"/>
          <p:cNvSpPr>
            <a:spLocks noGrp="1"/>
          </p:cNvSpPr>
          <p:nvPr>
            <p:ph idx="1"/>
          </p:nvPr>
        </p:nvSpPr>
        <p:spPr/>
        <p:txBody>
          <a:bodyPr/>
          <a:lstStyle/>
          <a:p>
            <a:endParaRPr lang="en-US"/>
          </a:p>
        </p:txBody>
      </p:sp>
      <p:grpSp>
        <p:nvGrpSpPr>
          <p:cNvPr id="2" name="Group 4"/>
          <p:cNvGrpSpPr>
            <a:grpSpLocks/>
          </p:cNvGrpSpPr>
          <p:nvPr/>
        </p:nvGrpSpPr>
        <p:grpSpPr bwMode="auto">
          <a:xfrm>
            <a:off x="1732546" y="1876925"/>
            <a:ext cx="8879304" cy="4138865"/>
            <a:chOff x="685800" y="1143000"/>
            <a:chExt cx="7913688" cy="3340068"/>
          </a:xfrm>
        </p:grpSpPr>
        <p:pic>
          <p:nvPicPr>
            <p:cNvPr id="32772" name="Picture 1" descr="C:\Documents and Settings\Greg\Desktop\Patterns and mechanisms plant v for ecosys. implic for manag 6.jpg"/>
            <p:cNvPicPr>
              <a:picLocks noChangeAspect="1" noChangeArrowheads="1"/>
            </p:cNvPicPr>
            <p:nvPr/>
          </p:nvPicPr>
          <p:blipFill>
            <a:blip r:embed="rId3" cstate="print"/>
            <a:srcRect l="49586" t="6929" r="11871" b="84650"/>
            <a:stretch>
              <a:fillRect/>
            </a:stretch>
          </p:blipFill>
          <p:spPr bwMode="auto">
            <a:xfrm>
              <a:off x="685800" y="1143000"/>
              <a:ext cx="7913688" cy="1981200"/>
            </a:xfrm>
            <a:prstGeom prst="rect">
              <a:avLst/>
            </a:prstGeom>
            <a:noFill/>
            <a:ln w="9525">
              <a:noFill/>
              <a:miter lim="800000"/>
              <a:headEnd/>
              <a:tailEnd/>
            </a:ln>
          </p:spPr>
        </p:pic>
        <p:pic>
          <p:nvPicPr>
            <p:cNvPr id="32773" name="Picture 1" descr="C:\Documents and Settings\Greg\Desktop\Patterns and mechanisms plant v for ecosys. implic for manag 6.jpg"/>
            <p:cNvPicPr>
              <a:picLocks noChangeAspect="1" noChangeArrowheads="1"/>
            </p:cNvPicPr>
            <p:nvPr/>
          </p:nvPicPr>
          <p:blipFill rotWithShape="1">
            <a:blip r:embed="rId3" cstate="print"/>
            <a:srcRect l="49586" t="22801" r="11871" b="71423"/>
            <a:stretch/>
          </p:blipFill>
          <p:spPr bwMode="auto">
            <a:xfrm>
              <a:off x="685800" y="3124200"/>
              <a:ext cx="7913688" cy="1358868"/>
            </a:xfrm>
            <a:prstGeom prst="rect">
              <a:avLst/>
            </a:prstGeom>
            <a:noFill/>
            <a:ln w="9525">
              <a:noFill/>
              <a:miter lim="800000"/>
              <a:headEnd/>
              <a:tailEnd/>
            </a:ln>
          </p:spPr>
        </p:pic>
      </p:grpSp>
      <p:sp>
        <p:nvSpPr>
          <p:cNvPr id="4" name="TextBox 3"/>
          <p:cNvSpPr txBox="1"/>
          <p:nvPr/>
        </p:nvSpPr>
        <p:spPr>
          <a:xfrm>
            <a:off x="10062262" y="6479180"/>
            <a:ext cx="3168316" cy="307777"/>
          </a:xfrm>
          <a:prstGeom prst="rect">
            <a:avLst/>
          </a:prstGeom>
          <a:noFill/>
        </p:spPr>
        <p:txBody>
          <a:bodyPr wrap="square" rtlCol="0">
            <a:spAutoFit/>
          </a:bodyPr>
          <a:lstStyle/>
          <a:p>
            <a:r>
              <a:rPr lang="en-US" sz="1400" dirty="0" err="1" smtClean="0">
                <a:solidFill>
                  <a:schemeClr val="bg1"/>
                </a:solidFill>
              </a:rPr>
              <a:t>Peet</a:t>
            </a:r>
            <a:r>
              <a:rPr lang="en-US" sz="1400" dirty="0" smtClean="0">
                <a:solidFill>
                  <a:schemeClr val="bg1"/>
                </a:solidFill>
              </a:rPr>
              <a:t> &amp; Christensen 1988</a:t>
            </a:r>
            <a:endParaRPr lang="en-US" sz="1400" dirty="0">
              <a:solidFill>
                <a:schemeClr val="bg1"/>
              </a:solidFill>
            </a:endParaRPr>
          </a:p>
        </p:txBody>
      </p:sp>
    </p:spTree>
    <p:extLst>
      <p:ext uri="{BB962C8B-B14F-4D97-AF65-F5344CB8AC3E}">
        <p14:creationId xmlns:p14="http://schemas.microsoft.com/office/powerpoint/2010/main" val="92125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428" y="235901"/>
            <a:ext cx="8641143" cy="6480857"/>
          </a:xfrm>
          <a:prstGeom prst="rect">
            <a:avLst/>
          </a:prstGeom>
        </p:spPr>
      </p:pic>
    </p:spTree>
    <p:extLst>
      <p:ext uri="{BB962C8B-B14F-4D97-AF65-F5344CB8AC3E}">
        <p14:creationId xmlns:p14="http://schemas.microsoft.com/office/powerpoint/2010/main" val="31431602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428" y="235901"/>
            <a:ext cx="8641143" cy="6480857"/>
          </a:xfrm>
          <a:prstGeom prst="rect">
            <a:avLst/>
          </a:prstGeom>
        </p:spPr>
      </p:pic>
      <p:sp>
        <p:nvSpPr>
          <p:cNvPr id="4" name="Content Placeholder 4"/>
          <p:cNvSpPr txBox="1">
            <a:spLocks/>
          </p:cNvSpPr>
          <p:nvPr/>
        </p:nvSpPr>
        <p:spPr>
          <a:xfrm>
            <a:off x="143492" y="647700"/>
            <a:ext cx="1631936" cy="55292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smtClean="0">
              <a:latin typeface="+mj-lt"/>
            </a:endParaRPr>
          </a:p>
          <a:p>
            <a:pPr marL="0" indent="0">
              <a:buFont typeface="Arial" panose="020B0604020202020204" pitchFamily="34" charset="0"/>
              <a:buNone/>
            </a:pPr>
            <a:r>
              <a:rPr lang="en-US" sz="4000" smtClean="0">
                <a:solidFill>
                  <a:schemeClr val="bg1"/>
                </a:solidFill>
                <a:latin typeface="+mj-lt"/>
              </a:rPr>
              <a:t>Mean </a:t>
            </a:r>
            <a:r>
              <a:rPr lang="en-US" sz="4000" i="1" smtClean="0">
                <a:solidFill>
                  <a:schemeClr val="bg1"/>
                </a:solidFill>
                <a:latin typeface="+mj-lt"/>
              </a:rPr>
              <a:t>C </a:t>
            </a:r>
            <a:r>
              <a:rPr lang="en-US" sz="4000" smtClean="0">
                <a:solidFill>
                  <a:schemeClr val="bg1"/>
                </a:solidFill>
                <a:latin typeface="+mj-lt"/>
              </a:rPr>
              <a:t>= 0</a:t>
            </a:r>
          </a:p>
          <a:p>
            <a:pPr marL="0" indent="0">
              <a:buFont typeface="Arial" panose="020B0604020202020204" pitchFamily="34" charset="0"/>
              <a:buNone/>
            </a:pPr>
            <a:endParaRPr lang="en-US" sz="4000" smtClean="0">
              <a:solidFill>
                <a:schemeClr val="bg1"/>
              </a:solidFill>
              <a:latin typeface="+mj-lt"/>
            </a:endParaRPr>
          </a:p>
          <a:p>
            <a:pPr marL="0" indent="0">
              <a:buFont typeface="Arial" panose="020B0604020202020204" pitchFamily="34" charset="0"/>
              <a:buNone/>
            </a:pPr>
            <a:r>
              <a:rPr lang="en-US" sz="4000" smtClean="0">
                <a:solidFill>
                  <a:schemeClr val="bg1"/>
                </a:solidFill>
                <a:latin typeface="+mj-lt"/>
              </a:rPr>
              <a:t>FQI = 0</a:t>
            </a:r>
            <a:endParaRPr lang="en-US" sz="4000" dirty="0">
              <a:solidFill>
                <a:schemeClr val="bg1"/>
              </a:solidFill>
              <a:latin typeface="+mj-lt"/>
            </a:endParaRPr>
          </a:p>
        </p:txBody>
      </p:sp>
    </p:spTree>
    <p:extLst>
      <p:ext uri="{BB962C8B-B14F-4D97-AF65-F5344CB8AC3E}">
        <p14:creationId xmlns:p14="http://schemas.microsoft.com/office/powerpoint/2010/main" val="2405279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1027"/>
          <p:cNvSpPr>
            <a:spLocks noGrp="1" noChangeArrowheads="1"/>
          </p:cNvSpPr>
          <p:nvPr>
            <p:ph type="body" idx="1"/>
          </p:nvPr>
        </p:nvSpPr>
        <p:spPr>
          <a:xfrm>
            <a:off x="838200" y="1501164"/>
            <a:ext cx="10515600" cy="4839676"/>
          </a:xfrm>
        </p:spPr>
        <p:txBody>
          <a:bodyPr>
            <a:normAutofit/>
          </a:bodyPr>
          <a:lstStyle/>
          <a:p>
            <a:pPr>
              <a:lnSpc>
                <a:spcPct val="150000"/>
              </a:lnSpc>
            </a:pPr>
            <a:r>
              <a:rPr lang="en-US" sz="2600" dirty="0">
                <a:solidFill>
                  <a:schemeClr val="tx1">
                    <a:lumMod val="65000"/>
                    <a:lumOff val="35000"/>
                  </a:schemeClr>
                </a:solidFill>
              </a:rPr>
              <a:t>Every plant in a state </a:t>
            </a:r>
            <a:r>
              <a:rPr lang="en-US" sz="2600" dirty="0" smtClean="0">
                <a:solidFill>
                  <a:schemeClr val="tx1">
                    <a:lumMod val="65000"/>
                    <a:lumOff val="35000"/>
                  </a:schemeClr>
                </a:solidFill>
              </a:rPr>
              <a:t>0-10</a:t>
            </a:r>
          </a:p>
          <a:p>
            <a:pPr lvl="1">
              <a:lnSpc>
                <a:spcPct val="150000"/>
              </a:lnSpc>
            </a:pPr>
            <a:r>
              <a:rPr lang="en-US" sz="2000" dirty="0" smtClean="0">
                <a:solidFill>
                  <a:schemeClr val="tx1">
                    <a:lumMod val="65000"/>
                    <a:lumOff val="35000"/>
                  </a:schemeClr>
                </a:solidFill>
              </a:rPr>
              <a:t>Coefficients of Conservatism (</a:t>
            </a:r>
            <a:r>
              <a:rPr lang="en-US" sz="2000" i="1" dirty="0" smtClean="0">
                <a:solidFill>
                  <a:schemeClr val="tx1">
                    <a:lumMod val="65000"/>
                    <a:lumOff val="35000"/>
                  </a:schemeClr>
                </a:solidFill>
              </a:rPr>
              <a:t>C</a:t>
            </a:r>
            <a:r>
              <a:rPr lang="en-US" sz="2000" dirty="0" smtClean="0">
                <a:solidFill>
                  <a:schemeClr val="tx1">
                    <a:lumMod val="65000"/>
                    <a:lumOff val="35000"/>
                  </a:schemeClr>
                </a:solidFill>
              </a:rPr>
              <a:t>-values) </a:t>
            </a:r>
            <a:r>
              <a:rPr lang="en-US" sz="2600" dirty="0" smtClean="0">
                <a:solidFill>
                  <a:schemeClr val="tx1">
                    <a:lumMod val="65000"/>
                    <a:lumOff val="35000"/>
                  </a:schemeClr>
                </a:solidFill>
              </a:rPr>
              <a:t> </a:t>
            </a:r>
            <a:endParaRPr lang="en-US" sz="2600" dirty="0">
              <a:solidFill>
                <a:schemeClr val="tx1">
                  <a:lumMod val="65000"/>
                  <a:lumOff val="35000"/>
                </a:schemeClr>
              </a:solidFill>
            </a:endParaRPr>
          </a:p>
          <a:p>
            <a:pPr>
              <a:lnSpc>
                <a:spcPct val="150000"/>
              </a:lnSpc>
            </a:pPr>
            <a:r>
              <a:rPr lang="en-US" sz="2600" dirty="0">
                <a:solidFill>
                  <a:schemeClr val="tx1">
                    <a:lumMod val="65000"/>
                    <a:lumOff val="35000"/>
                  </a:schemeClr>
                </a:solidFill>
              </a:rPr>
              <a:t>Mean </a:t>
            </a:r>
            <a:r>
              <a:rPr lang="en-US" sz="2600" dirty="0" smtClean="0">
                <a:solidFill>
                  <a:schemeClr val="tx1">
                    <a:lumMod val="65000"/>
                    <a:lumOff val="35000"/>
                  </a:schemeClr>
                </a:solidFill>
              </a:rPr>
              <a:t>Conservatism </a:t>
            </a:r>
            <a:r>
              <a:rPr lang="en-US" sz="2600" dirty="0">
                <a:solidFill>
                  <a:schemeClr val="tx1">
                    <a:lumMod val="65000"/>
                    <a:lumOff val="35000"/>
                  </a:schemeClr>
                </a:solidFill>
              </a:rPr>
              <a:t>(Mean</a:t>
            </a:r>
            <a:r>
              <a:rPr lang="en-US" sz="2600" i="1" dirty="0">
                <a:solidFill>
                  <a:schemeClr val="tx1">
                    <a:lumMod val="65000"/>
                    <a:lumOff val="35000"/>
                  </a:schemeClr>
                </a:solidFill>
              </a:rPr>
              <a:t> C</a:t>
            </a:r>
            <a:r>
              <a:rPr lang="en-US" sz="2600" dirty="0">
                <a:solidFill>
                  <a:schemeClr val="tx1">
                    <a:lumMod val="65000"/>
                    <a:lumOff val="35000"/>
                  </a:schemeClr>
                </a:solidFill>
              </a:rPr>
              <a:t>)</a:t>
            </a:r>
          </a:p>
          <a:p>
            <a:pPr lvl="1">
              <a:lnSpc>
                <a:spcPct val="120000"/>
              </a:lnSpc>
            </a:pPr>
            <a:r>
              <a:rPr lang="en-US" sz="2000" dirty="0" smtClean="0">
                <a:solidFill>
                  <a:schemeClr val="tx1">
                    <a:lumMod val="65000"/>
                    <a:lumOff val="35000"/>
                  </a:schemeClr>
                </a:solidFill>
              </a:rPr>
              <a:t>3.5 - 4.5 </a:t>
            </a:r>
            <a:endParaRPr lang="en-US" sz="2000" dirty="0">
              <a:solidFill>
                <a:schemeClr val="tx1">
                  <a:lumMod val="65000"/>
                  <a:lumOff val="35000"/>
                </a:schemeClr>
              </a:solidFill>
            </a:endParaRPr>
          </a:p>
          <a:p>
            <a:pPr>
              <a:lnSpc>
                <a:spcPct val="150000"/>
              </a:lnSpc>
            </a:pPr>
            <a:r>
              <a:rPr lang="en-US" sz="2600" dirty="0" smtClean="0">
                <a:solidFill>
                  <a:schemeClr val="tx1">
                    <a:lumMod val="65000"/>
                    <a:lumOff val="35000"/>
                  </a:schemeClr>
                </a:solidFill>
              </a:rPr>
              <a:t>Floristic </a:t>
            </a:r>
            <a:r>
              <a:rPr lang="en-US" sz="2600" dirty="0">
                <a:solidFill>
                  <a:schemeClr val="tx1">
                    <a:lumMod val="65000"/>
                    <a:lumOff val="35000"/>
                  </a:schemeClr>
                </a:solidFill>
              </a:rPr>
              <a:t>Quality Index (FQI) = mean </a:t>
            </a:r>
            <a:r>
              <a:rPr lang="en-US" sz="2600" i="1" dirty="0">
                <a:solidFill>
                  <a:schemeClr val="tx1">
                    <a:lumMod val="65000"/>
                    <a:lumOff val="35000"/>
                  </a:schemeClr>
                </a:solidFill>
              </a:rPr>
              <a:t>C </a:t>
            </a:r>
            <a:r>
              <a:rPr lang="en-US" sz="2600" dirty="0">
                <a:solidFill>
                  <a:schemeClr val="tx1">
                    <a:lumMod val="65000"/>
                    <a:lumOff val="35000"/>
                  </a:schemeClr>
                </a:solidFill>
              </a:rPr>
              <a:t>* </a:t>
            </a:r>
            <a:r>
              <a:rPr lang="en-US" sz="2600" dirty="0">
                <a:solidFill>
                  <a:schemeClr val="tx1">
                    <a:lumMod val="65000"/>
                    <a:lumOff val="35000"/>
                  </a:schemeClr>
                </a:solidFill>
                <a:ea typeface="Times" charset="0"/>
                <a:cs typeface="Times" charset="0"/>
                <a:sym typeface="Symbol" pitchFamily="18" charset="2"/>
              </a:rPr>
              <a:t></a:t>
            </a:r>
            <a:r>
              <a:rPr lang="en-US" sz="2600" dirty="0" smtClean="0">
                <a:solidFill>
                  <a:schemeClr val="tx1">
                    <a:lumMod val="65000"/>
                    <a:lumOff val="35000"/>
                  </a:schemeClr>
                </a:solidFill>
              </a:rPr>
              <a:t>N</a:t>
            </a:r>
          </a:p>
          <a:p>
            <a:pPr lvl="1">
              <a:lnSpc>
                <a:spcPct val="150000"/>
              </a:lnSpc>
            </a:pPr>
            <a:r>
              <a:rPr lang="en-US" sz="2000" dirty="0">
                <a:solidFill>
                  <a:schemeClr val="tx1">
                    <a:lumMod val="65000"/>
                    <a:lumOff val="35000"/>
                  </a:schemeClr>
                </a:solidFill>
              </a:rPr>
              <a:t>35 – 45</a:t>
            </a:r>
          </a:p>
          <a:p>
            <a:pPr>
              <a:lnSpc>
                <a:spcPct val="150000"/>
              </a:lnSpc>
            </a:pPr>
            <a:r>
              <a:rPr lang="en-US" sz="2600" dirty="0" smtClean="0">
                <a:solidFill>
                  <a:schemeClr val="bg1"/>
                </a:solidFill>
              </a:rPr>
              <a:t>Anthropogenic disturbance-&gt; Biological degradation </a:t>
            </a:r>
            <a:r>
              <a:rPr lang="en-US" sz="2600" dirty="0">
                <a:solidFill>
                  <a:schemeClr val="bg1"/>
                </a:solidFill>
              </a:rPr>
              <a:t>-&gt; Conservation value </a:t>
            </a:r>
          </a:p>
        </p:txBody>
      </p:sp>
      <p:sp>
        <p:nvSpPr>
          <p:cNvPr id="4" name="Rectangle 2"/>
          <p:cNvSpPr txBox="1">
            <a:spLocks noChangeArrowheads="1"/>
          </p:cNvSpPr>
          <p:nvPr/>
        </p:nvSpPr>
        <p:spPr>
          <a:xfrm>
            <a:off x="1184856" y="228600"/>
            <a:ext cx="10058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rPr>
              <a:t>Floristic Quality Assessment (FQA)</a:t>
            </a:r>
          </a:p>
        </p:txBody>
      </p:sp>
    </p:spTree>
    <p:extLst>
      <p:ext uri="{BB962C8B-B14F-4D97-AF65-F5344CB8AC3E}">
        <p14:creationId xmlns:p14="http://schemas.microsoft.com/office/powerpoint/2010/main" val="241260970"/>
      </p:ext>
    </p:extLst>
  </p:cSld>
  <p:clrMapOvr>
    <a:masterClrMapping/>
  </p:clrMapOvr>
  <mc:AlternateContent xmlns:mc="http://schemas.openxmlformats.org/markup-compatibility/2006" xmlns:p14="http://schemas.microsoft.com/office/powerpoint/2010/main">
    <mc:Choice Requires="p14">
      <p:transition spd="slow" p14:dur="2000" advTm="51645"/>
    </mc:Choice>
    <mc:Fallback xmlns="">
      <p:transition spd="slow" advTm="51645"/>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1"/>
            <a:ext cx="10515600" cy="1325563"/>
          </a:xfrm>
        </p:spPr>
        <p:txBody>
          <a:bodyPr>
            <a:normAutofit/>
          </a:bodyPr>
          <a:lstStyle/>
          <a:p>
            <a:r>
              <a:rPr lang="en-US" sz="5400" dirty="0" smtClean="0">
                <a:solidFill>
                  <a:schemeClr val="bg1"/>
                </a:solidFill>
              </a:rPr>
              <a:t>Reminders, Do’s, and Don’ts</a:t>
            </a:r>
            <a:endParaRPr lang="en-US" sz="5400" dirty="0">
              <a:solidFill>
                <a:schemeClr val="bg1"/>
              </a:solidFill>
            </a:endParaRPr>
          </a:p>
        </p:txBody>
      </p:sp>
      <p:sp>
        <p:nvSpPr>
          <p:cNvPr id="3" name="Content Placeholder 2"/>
          <p:cNvSpPr>
            <a:spLocks noGrp="1"/>
          </p:cNvSpPr>
          <p:nvPr>
            <p:ph idx="1"/>
          </p:nvPr>
        </p:nvSpPr>
        <p:spPr>
          <a:xfrm>
            <a:off x="838200" y="1448970"/>
            <a:ext cx="10515600" cy="5150613"/>
          </a:xfrm>
        </p:spPr>
        <p:txBody>
          <a:bodyPr>
            <a:noAutofit/>
          </a:bodyPr>
          <a:lstStyle/>
          <a:p>
            <a:pPr marL="457200" indent="-457200">
              <a:buFont typeface="+mj-lt"/>
              <a:buAutoNum type="arabicPeriod"/>
            </a:pPr>
            <a:r>
              <a:rPr lang="en-US" sz="2400" dirty="0">
                <a:solidFill>
                  <a:schemeClr val="bg1"/>
                </a:solidFill>
              </a:rPr>
              <a:t>Terms, metrics, formulas, abbreviations</a:t>
            </a:r>
          </a:p>
          <a:p>
            <a:pPr marL="0" indent="0">
              <a:buNone/>
            </a:pPr>
            <a:r>
              <a:rPr lang="en-US" sz="2400" dirty="0" smtClean="0">
                <a:solidFill>
                  <a:schemeClr val="bg1"/>
                </a:solidFill>
              </a:rPr>
              <a:t>	</a:t>
            </a:r>
            <a:r>
              <a:rPr lang="en-US" sz="2000" dirty="0" smtClean="0">
                <a:solidFill>
                  <a:schemeClr val="bg1"/>
                </a:solidFill>
              </a:rPr>
              <a:t>Keep </a:t>
            </a:r>
            <a:r>
              <a:rPr lang="en-US" sz="2000" dirty="0">
                <a:solidFill>
                  <a:schemeClr val="bg1"/>
                </a:solidFill>
              </a:rPr>
              <a:t>it simple &amp; “Original” “Standard” texts </a:t>
            </a:r>
          </a:p>
          <a:p>
            <a:pPr marL="457200" indent="-457200">
              <a:buFont typeface="+mj-lt"/>
              <a:buAutoNum type="arabicPeriod" startAt="2"/>
            </a:pPr>
            <a:r>
              <a:rPr lang="en-US" sz="2400" dirty="0">
                <a:solidFill>
                  <a:schemeClr val="bg1"/>
                </a:solidFill>
              </a:rPr>
              <a:t>Definitions </a:t>
            </a:r>
          </a:p>
          <a:p>
            <a:pPr marL="457200" lvl="1" indent="0">
              <a:buNone/>
            </a:pPr>
            <a:r>
              <a:rPr lang="en-US" sz="1800" dirty="0" smtClean="0">
                <a:solidFill>
                  <a:schemeClr val="bg1"/>
                </a:solidFill>
              </a:rPr>
              <a:t>	Conservatism </a:t>
            </a:r>
            <a:r>
              <a:rPr lang="en-US" sz="1800" dirty="0">
                <a:solidFill>
                  <a:schemeClr val="bg1"/>
                </a:solidFill>
              </a:rPr>
              <a:t>= occurrences </a:t>
            </a:r>
          </a:p>
          <a:p>
            <a:pPr marL="457200" lvl="1" indent="0">
              <a:buNone/>
            </a:pPr>
            <a:r>
              <a:rPr lang="en-US" sz="1800" dirty="0" smtClean="0">
                <a:solidFill>
                  <a:schemeClr val="bg1"/>
                </a:solidFill>
              </a:rPr>
              <a:t>	Floristic Quality </a:t>
            </a:r>
            <a:r>
              <a:rPr lang="en-US" sz="1800" dirty="0">
                <a:solidFill>
                  <a:schemeClr val="bg1"/>
                </a:solidFill>
              </a:rPr>
              <a:t>values = disturbance/degradation</a:t>
            </a:r>
          </a:p>
          <a:p>
            <a:pPr marL="457200" lvl="1" indent="0">
              <a:buNone/>
            </a:pPr>
            <a:r>
              <a:rPr lang="en-US" sz="1800" dirty="0" smtClean="0">
                <a:solidFill>
                  <a:schemeClr val="bg1"/>
                </a:solidFill>
              </a:rPr>
              <a:t>	Natural </a:t>
            </a:r>
            <a:r>
              <a:rPr lang="en-US" sz="1800" dirty="0">
                <a:solidFill>
                  <a:schemeClr val="bg1"/>
                </a:solidFill>
              </a:rPr>
              <a:t>vs. Anthropogenic disturbance</a:t>
            </a:r>
          </a:p>
          <a:p>
            <a:pPr marL="457200" indent="-457200">
              <a:buFont typeface="+mj-lt"/>
              <a:buAutoNum type="arabicPeriod" startAt="2"/>
            </a:pPr>
            <a:r>
              <a:rPr lang="en-US" sz="2400" dirty="0" smtClean="0">
                <a:solidFill>
                  <a:schemeClr val="bg1"/>
                </a:solidFill>
              </a:rPr>
              <a:t>Record &amp; Report methods</a:t>
            </a:r>
          </a:p>
          <a:p>
            <a:pPr marL="457200" lvl="1" indent="0">
              <a:buNone/>
            </a:pPr>
            <a:r>
              <a:rPr lang="en-US" sz="1800" dirty="0" smtClean="0">
                <a:solidFill>
                  <a:schemeClr val="bg1"/>
                </a:solidFill>
              </a:rPr>
              <a:t>	(sample intensity, sample layout- whole site or quadrat, ecotones, sample date, metric calculation, 	exotic species, etc.)</a:t>
            </a:r>
          </a:p>
          <a:p>
            <a:pPr marL="457200" lvl="0" indent="-457200">
              <a:buFont typeface="+mj-lt"/>
              <a:buAutoNum type="arabicPeriod" startAt="2"/>
            </a:pPr>
            <a:r>
              <a:rPr lang="en-US" sz="2400" dirty="0" smtClean="0">
                <a:solidFill>
                  <a:prstClr val="white"/>
                </a:solidFill>
              </a:rPr>
              <a:t>Mean C vs. FQI/Richness- sample area size, sample intensity, vegetation type……</a:t>
            </a:r>
            <a:endParaRPr lang="en-US" sz="2400" dirty="0">
              <a:solidFill>
                <a:prstClr val="white"/>
              </a:solidFill>
            </a:endParaRPr>
          </a:p>
          <a:p>
            <a:pPr marL="457200" indent="-457200">
              <a:buFont typeface="+mj-lt"/>
              <a:buAutoNum type="arabicPeriod" startAt="2"/>
            </a:pPr>
            <a:r>
              <a:rPr lang="en-US" sz="2400" dirty="0" smtClean="0">
                <a:solidFill>
                  <a:schemeClr val="bg1"/>
                </a:solidFill>
              </a:rPr>
              <a:t>Do </a:t>
            </a:r>
            <a:r>
              <a:rPr lang="en-US" sz="2400" dirty="0">
                <a:solidFill>
                  <a:schemeClr val="bg1"/>
                </a:solidFill>
              </a:rPr>
              <a:t>not compare scores among states</a:t>
            </a:r>
          </a:p>
          <a:p>
            <a:pPr marL="457200" indent="-457200">
              <a:buFont typeface="+mj-lt"/>
              <a:buAutoNum type="arabicPeriod" startAt="2"/>
            </a:pPr>
            <a:r>
              <a:rPr lang="en-US" sz="2400" dirty="0" smtClean="0">
                <a:solidFill>
                  <a:schemeClr val="bg1"/>
                </a:solidFill>
              </a:rPr>
              <a:t>Comparing </a:t>
            </a:r>
            <a:r>
              <a:rPr lang="en-US" sz="2400" dirty="0">
                <a:solidFill>
                  <a:schemeClr val="bg1"/>
                </a:solidFill>
              </a:rPr>
              <a:t>scores different </a:t>
            </a:r>
            <a:r>
              <a:rPr lang="en-US" sz="2400" dirty="0" smtClean="0">
                <a:solidFill>
                  <a:schemeClr val="bg1"/>
                </a:solidFill>
              </a:rPr>
              <a:t>ages (successional areas)– plot treatments</a:t>
            </a:r>
          </a:p>
        </p:txBody>
      </p:sp>
    </p:spTree>
    <p:extLst>
      <p:ext uri="{BB962C8B-B14F-4D97-AF65-F5344CB8AC3E}">
        <p14:creationId xmlns:p14="http://schemas.microsoft.com/office/powerpoint/2010/main" val="414644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16919"/>
            <a:ext cx="5761383" cy="5078437"/>
          </a:xfrm>
        </p:spPr>
        <p:txBody>
          <a:bodyPr>
            <a:noAutofit/>
          </a:bodyPr>
          <a:lstStyle/>
          <a:p>
            <a:pPr marL="514350" indent="-514350">
              <a:buFont typeface="+mj-lt"/>
              <a:buAutoNum type="arabicPeriod"/>
            </a:pPr>
            <a:r>
              <a:rPr lang="en-US" sz="2400" dirty="0">
                <a:solidFill>
                  <a:schemeClr val="bg1"/>
                </a:solidFill>
              </a:rPr>
              <a:t>Vegetation type?</a:t>
            </a:r>
          </a:p>
          <a:p>
            <a:pPr marL="457200" lvl="1" indent="0">
              <a:buNone/>
            </a:pPr>
            <a:r>
              <a:rPr lang="en-US" sz="2000" dirty="0">
                <a:solidFill>
                  <a:schemeClr val="bg1"/>
                </a:solidFill>
              </a:rPr>
              <a:t>	</a:t>
            </a:r>
            <a:r>
              <a:rPr lang="en-US" sz="1800" dirty="0" smtClean="0">
                <a:solidFill>
                  <a:schemeClr val="bg1"/>
                </a:solidFill>
              </a:rPr>
              <a:t>specific </a:t>
            </a:r>
            <a:r>
              <a:rPr lang="en-US" sz="1800" dirty="0">
                <a:solidFill>
                  <a:schemeClr val="bg1"/>
                </a:solidFill>
              </a:rPr>
              <a:t>habitats- </a:t>
            </a:r>
            <a:r>
              <a:rPr lang="en-US" sz="1800" dirty="0" smtClean="0">
                <a:solidFill>
                  <a:schemeClr val="bg1"/>
                </a:solidFill>
              </a:rPr>
              <a:t>floodplain </a:t>
            </a:r>
            <a:r>
              <a:rPr lang="en-US" sz="1800" dirty="0">
                <a:solidFill>
                  <a:schemeClr val="bg1"/>
                </a:solidFill>
              </a:rPr>
              <a:t>forests, </a:t>
            </a:r>
            <a:r>
              <a:rPr lang="en-US" sz="1800" dirty="0" smtClean="0">
                <a:solidFill>
                  <a:schemeClr val="bg1"/>
                </a:solidFill>
              </a:rPr>
              <a:t>marsh, </a:t>
            </a:r>
          </a:p>
          <a:p>
            <a:pPr marL="457200" lvl="1" indent="0">
              <a:buNone/>
            </a:pPr>
            <a:r>
              <a:rPr lang="en-US" sz="1800" dirty="0" smtClean="0">
                <a:solidFill>
                  <a:schemeClr val="bg1"/>
                </a:solidFill>
              </a:rPr>
              <a:t>	pristine </a:t>
            </a:r>
            <a:r>
              <a:rPr lang="en-US" sz="1800" dirty="0">
                <a:solidFill>
                  <a:schemeClr val="bg1"/>
                </a:solidFill>
              </a:rPr>
              <a:t>sites</a:t>
            </a:r>
          </a:p>
          <a:p>
            <a:pPr marL="514350" indent="-514350">
              <a:buFont typeface="+mj-lt"/>
              <a:buAutoNum type="arabicPeriod"/>
            </a:pPr>
            <a:r>
              <a:rPr lang="en-US" sz="2400" dirty="0">
                <a:solidFill>
                  <a:schemeClr val="bg1"/>
                </a:solidFill>
              </a:rPr>
              <a:t>Region? </a:t>
            </a:r>
          </a:p>
          <a:p>
            <a:pPr marL="457200" lvl="1" indent="0">
              <a:buNone/>
            </a:pPr>
            <a:r>
              <a:rPr lang="en-US" sz="1800" dirty="0">
                <a:solidFill>
                  <a:schemeClr val="bg1"/>
                </a:solidFill>
              </a:rPr>
              <a:t>	large latitudinal gradient vs within Chicagoland</a:t>
            </a:r>
          </a:p>
          <a:p>
            <a:pPr marL="514350" indent="-514350">
              <a:buFont typeface="+mj-lt"/>
              <a:buAutoNum type="arabicPeriod"/>
            </a:pPr>
            <a:r>
              <a:rPr lang="en-US" sz="2400" dirty="0" smtClean="0">
                <a:solidFill>
                  <a:schemeClr val="bg1"/>
                </a:solidFill>
              </a:rPr>
              <a:t>Intra-annual variation?- within calendar year</a:t>
            </a:r>
          </a:p>
          <a:p>
            <a:pPr marL="514350" indent="-514350">
              <a:buFont typeface="+mj-lt"/>
              <a:buAutoNum type="arabicPeriod"/>
            </a:pPr>
            <a:r>
              <a:rPr lang="en-US" sz="2400" dirty="0" smtClean="0">
                <a:solidFill>
                  <a:schemeClr val="bg1"/>
                </a:solidFill>
              </a:rPr>
              <a:t>Beware of recreations, restorations, and novel habitats</a:t>
            </a:r>
          </a:p>
          <a:p>
            <a:pPr marL="457200" lvl="1" indent="0">
              <a:buNone/>
            </a:pPr>
            <a:r>
              <a:rPr lang="en-US" sz="2000" dirty="0" smtClean="0">
                <a:solidFill>
                  <a:schemeClr val="bg1"/>
                </a:solidFill>
              </a:rPr>
              <a:t>	Site FQA values</a:t>
            </a:r>
          </a:p>
          <a:p>
            <a:pPr marL="457200" lvl="1" indent="0">
              <a:buNone/>
            </a:pPr>
            <a:r>
              <a:rPr lang="en-US" sz="2000" dirty="0" smtClean="0">
                <a:solidFill>
                  <a:schemeClr val="bg1"/>
                </a:solidFill>
              </a:rPr>
              <a:t>	Species </a:t>
            </a:r>
            <a:r>
              <a:rPr lang="en-US" sz="2000" i="1" dirty="0" smtClean="0">
                <a:solidFill>
                  <a:schemeClr val="bg1"/>
                </a:solidFill>
              </a:rPr>
              <a:t>C</a:t>
            </a:r>
            <a:r>
              <a:rPr lang="en-US" sz="2000" dirty="0" smtClean="0">
                <a:solidFill>
                  <a:schemeClr val="bg1"/>
                </a:solidFill>
              </a:rPr>
              <a:t>-values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4584" y="0"/>
            <a:ext cx="2678493" cy="35713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3668" y="3571324"/>
            <a:ext cx="5015918" cy="3061045"/>
          </a:xfrm>
          <a:prstGeom prst="rect">
            <a:avLst/>
          </a:prstGeom>
        </p:spPr>
      </p:pic>
      <p:sp>
        <p:nvSpPr>
          <p:cNvPr id="6" name="Title 1"/>
          <p:cNvSpPr txBox="1">
            <a:spLocks/>
          </p:cNvSpPr>
          <p:nvPr/>
        </p:nvSpPr>
        <p:spPr>
          <a:xfrm>
            <a:off x="990600" y="3346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smtClean="0">
                <a:solidFill>
                  <a:schemeClr val="bg1"/>
                </a:solidFill>
              </a:rPr>
              <a:t>Unknowns</a:t>
            </a:r>
            <a:endParaRPr lang="en-US" sz="5400" dirty="0">
              <a:solidFill>
                <a:schemeClr val="bg1"/>
              </a:solidFill>
            </a:endParaRPr>
          </a:p>
        </p:txBody>
      </p:sp>
    </p:spTree>
    <p:extLst>
      <p:ext uri="{BB962C8B-B14F-4D97-AF65-F5344CB8AC3E}">
        <p14:creationId xmlns:p14="http://schemas.microsoft.com/office/powerpoint/2010/main" val="50955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7" name="Group 6"/>
          <p:cNvGrpSpPr/>
          <p:nvPr/>
        </p:nvGrpSpPr>
        <p:grpSpPr>
          <a:xfrm>
            <a:off x="0" y="0"/>
            <a:ext cx="12192000" cy="6858000"/>
            <a:chOff x="1523999" y="2126833"/>
            <a:chExt cx="9035144" cy="4592173"/>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44" t="47217" r="14554" b="5042"/>
            <a:stretch/>
          </p:blipFill>
          <p:spPr bwMode="auto">
            <a:xfrm>
              <a:off x="1524000" y="3379304"/>
              <a:ext cx="9035143" cy="333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44" r="14554" b="82096"/>
            <a:stretch/>
          </p:blipFill>
          <p:spPr bwMode="auto">
            <a:xfrm>
              <a:off x="1523999" y="2126833"/>
              <a:ext cx="9035143" cy="125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385011" y="3015916"/>
            <a:ext cx="7042484" cy="3144252"/>
          </a:xfrm>
          <a:prstGeom prst="round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80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174" y="233027"/>
            <a:ext cx="10515600" cy="1325563"/>
          </a:xfrm>
        </p:spPr>
        <p:txBody>
          <a:bodyPr>
            <a:normAutofit/>
          </a:bodyPr>
          <a:lstStyle/>
          <a:p>
            <a:r>
              <a:rPr lang="en-US" sz="5400" dirty="0" smtClean="0">
                <a:solidFill>
                  <a:schemeClr val="bg1"/>
                </a:solidFill>
              </a:rPr>
              <a:t>Acknowledgements</a:t>
            </a:r>
            <a:endParaRPr lang="en-US" sz="5400" dirty="0">
              <a:solidFill>
                <a:schemeClr val="bg1"/>
              </a:solidFill>
            </a:endParaRPr>
          </a:p>
        </p:txBody>
      </p:sp>
      <p:sp>
        <p:nvSpPr>
          <p:cNvPr id="3" name="Content Placeholder 2"/>
          <p:cNvSpPr>
            <a:spLocks noGrp="1"/>
          </p:cNvSpPr>
          <p:nvPr>
            <p:ph sz="half" idx="2"/>
          </p:nvPr>
        </p:nvSpPr>
        <p:spPr>
          <a:xfrm>
            <a:off x="939801" y="1558590"/>
            <a:ext cx="5157787" cy="3684588"/>
          </a:xfrm>
        </p:spPr>
        <p:txBody>
          <a:bodyPr>
            <a:normAutofit/>
          </a:bodyPr>
          <a:lstStyle/>
          <a:p>
            <a:r>
              <a:rPr lang="en-US" sz="2400" dirty="0" smtClean="0">
                <a:solidFill>
                  <a:schemeClr val="bg1"/>
                </a:solidFill>
              </a:rPr>
              <a:t>Many CTAP people</a:t>
            </a:r>
            <a:endParaRPr lang="en-US" sz="2400" dirty="0">
              <a:solidFill>
                <a:schemeClr val="bg1"/>
              </a:solidFill>
            </a:endParaRPr>
          </a:p>
          <a:p>
            <a:endParaRPr lang="en-US" sz="2400" dirty="0" smtClean="0">
              <a:solidFill>
                <a:schemeClr val="bg1"/>
              </a:solidFill>
            </a:endParaRPr>
          </a:p>
          <a:p>
            <a:r>
              <a:rPr lang="en-US" sz="2400" dirty="0" smtClean="0">
                <a:solidFill>
                  <a:schemeClr val="bg1"/>
                </a:solidFill>
              </a:rPr>
              <a:t>T.J</a:t>
            </a:r>
            <a:r>
              <a:rPr lang="en-US" sz="2400" dirty="0">
                <a:solidFill>
                  <a:schemeClr val="bg1"/>
                </a:solidFill>
              </a:rPr>
              <a:t>. Benson, </a:t>
            </a:r>
            <a:r>
              <a:rPr lang="en-US" sz="2400" dirty="0" smtClean="0">
                <a:solidFill>
                  <a:schemeClr val="bg1"/>
                </a:solidFill>
              </a:rPr>
              <a:t>Scott </a:t>
            </a:r>
            <a:r>
              <a:rPr lang="en-US" sz="2400" dirty="0" err="1" smtClean="0">
                <a:solidFill>
                  <a:schemeClr val="bg1"/>
                </a:solidFill>
              </a:rPr>
              <a:t>Chiavacci</a:t>
            </a:r>
            <a:r>
              <a:rPr lang="en-US" sz="2400" dirty="0" smtClean="0">
                <a:solidFill>
                  <a:schemeClr val="bg1"/>
                </a:solidFill>
              </a:rPr>
              <a:t>, Brenda </a:t>
            </a:r>
            <a:r>
              <a:rPr lang="en-US" sz="2400" dirty="0" err="1" smtClean="0">
                <a:solidFill>
                  <a:schemeClr val="bg1"/>
                </a:solidFill>
              </a:rPr>
              <a:t>Molano</a:t>
            </a:r>
            <a:r>
              <a:rPr lang="en-US" sz="2400" dirty="0" smtClean="0">
                <a:solidFill>
                  <a:schemeClr val="bg1"/>
                </a:solidFill>
              </a:rPr>
              <a:t>-Flores, Loy </a:t>
            </a:r>
            <a:r>
              <a:rPr lang="en-US" sz="2400" dirty="0">
                <a:solidFill>
                  <a:schemeClr val="bg1"/>
                </a:solidFill>
              </a:rPr>
              <a:t>R. </a:t>
            </a:r>
            <a:r>
              <a:rPr lang="en-US" sz="2400" dirty="0" err="1">
                <a:solidFill>
                  <a:schemeClr val="bg1"/>
                </a:solidFill>
              </a:rPr>
              <a:t>Phillippe</a:t>
            </a:r>
            <a:r>
              <a:rPr lang="en-US" sz="2400" dirty="0">
                <a:solidFill>
                  <a:schemeClr val="bg1"/>
                </a:solidFill>
              </a:rPr>
              <a:t>, John </a:t>
            </a:r>
            <a:r>
              <a:rPr lang="en-US" sz="2400" dirty="0" err="1">
                <a:solidFill>
                  <a:schemeClr val="bg1"/>
                </a:solidFill>
              </a:rPr>
              <a:t>Ebinger</a:t>
            </a:r>
            <a:r>
              <a:rPr lang="en-US" sz="2400" dirty="0">
                <a:solidFill>
                  <a:schemeClr val="bg1"/>
                </a:solidFill>
              </a:rPr>
              <a:t>, </a:t>
            </a:r>
            <a:r>
              <a:rPr lang="en-US" sz="2400" dirty="0" smtClean="0">
                <a:solidFill>
                  <a:schemeClr val="bg1"/>
                </a:solidFill>
              </a:rPr>
              <a:t>Paul </a:t>
            </a:r>
            <a:r>
              <a:rPr lang="en-US" sz="2400" dirty="0">
                <a:solidFill>
                  <a:schemeClr val="bg1"/>
                </a:solidFill>
              </a:rPr>
              <a:t>Marcum, </a:t>
            </a:r>
            <a:r>
              <a:rPr lang="en-US" sz="2400" dirty="0" smtClean="0">
                <a:solidFill>
                  <a:schemeClr val="bg1"/>
                </a:solidFill>
              </a:rPr>
              <a:t>Jeff Matthews</a:t>
            </a:r>
            <a:r>
              <a:rPr lang="en-US" sz="2400" dirty="0">
                <a:solidFill>
                  <a:schemeClr val="bg1"/>
                </a:solidFill>
              </a:rPr>
              <a:t>, Dan </a:t>
            </a:r>
            <a:r>
              <a:rPr lang="en-US" sz="2400" dirty="0" err="1" smtClean="0">
                <a:solidFill>
                  <a:schemeClr val="bg1"/>
                </a:solidFill>
              </a:rPr>
              <a:t>Busemeyer</a:t>
            </a:r>
            <a:r>
              <a:rPr lang="en-US" sz="2400" dirty="0" smtClean="0">
                <a:solidFill>
                  <a:schemeClr val="bg1"/>
                </a:solidFill>
              </a:rPr>
              <a:t>, Mike Wallace, Michael Palmer (Oklahoma State), many others</a:t>
            </a:r>
          </a:p>
          <a:p>
            <a:pPr marL="0" indent="0">
              <a:buNone/>
            </a:pPr>
            <a:endParaRPr lang="en-US" sz="3200" b="1" dirty="0" smtClean="0">
              <a:solidFill>
                <a:srgbClr val="FFFF00"/>
              </a:solidFill>
            </a:endParaRPr>
          </a:p>
          <a:p>
            <a:endParaRPr lang="en-US" dirty="0"/>
          </a:p>
        </p:txBody>
      </p:sp>
      <p:sp>
        <p:nvSpPr>
          <p:cNvPr id="8" name="Content Placeholder 7"/>
          <p:cNvSpPr>
            <a:spLocks noGrp="1"/>
          </p:cNvSpPr>
          <p:nvPr>
            <p:ph sz="quarter" idx="4"/>
          </p:nvPr>
        </p:nvSpPr>
        <p:spPr>
          <a:xfrm>
            <a:off x="6230124" y="1558590"/>
            <a:ext cx="5183188" cy="3684588"/>
          </a:xfrm>
        </p:spPr>
        <p:txBody>
          <a:bodyPr>
            <a:normAutofit/>
          </a:bodyPr>
          <a:lstStyle/>
          <a:p>
            <a:endParaRPr lang="en-US" sz="2600" dirty="0" smtClean="0">
              <a:solidFill>
                <a:schemeClr val="bg1"/>
              </a:solidFill>
            </a:endParaRPr>
          </a:p>
          <a:p>
            <a:r>
              <a:rPr lang="en-US" sz="2600" dirty="0" smtClean="0">
                <a:solidFill>
                  <a:schemeClr val="bg1"/>
                </a:solidFill>
              </a:rPr>
              <a:t>Pictures </a:t>
            </a:r>
          </a:p>
          <a:p>
            <a:pPr lvl="1"/>
            <a:r>
              <a:rPr lang="en-US" sz="2200" dirty="0" smtClean="0">
                <a:solidFill>
                  <a:schemeClr val="bg1"/>
                </a:solidFill>
              </a:rPr>
              <a:t>Michael Jeffords</a:t>
            </a:r>
          </a:p>
          <a:p>
            <a:pPr lvl="1"/>
            <a:r>
              <a:rPr lang="en-US" sz="2200" dirty="0">
                <a:solidFill>
                  <a:schemeClr val="bg1"/>
                </a:solidFill>
              </a:rPr>
              <a:t>T</a:t>
            </a:r>
            <a:r>
              <a:rPr lang="en-US" sz="2200" dirty="0" smtClean="0">
                <a:solidFill>
                  <a:schemeClr val="bg1"/>
                </a:solidFill>
              </a:rPr>
              <a:t>he internet (apologies if I didn’t credit your image)</a:t>
            </a:r>
          </a:p>
          <a:p>
            <a:endParaRPr lang="en-US" sz="2600" dirty="0">
              <a:solidFill>
                <a:schemeClr val="bg1"/>
              </a:solidFill>
            </a:endParaRPr>
          </a:p>
          <a:p>
            <a:r>
              <a:rPr lang="en-US" sz="2600" dirty="0" smtClean="0">
                <a:solidFill>
                  <a:schemeClr val="bg1"/>
                </a:solidFill>
              </a:rPr>
              <a:t>Spyreas@Illinois.edu</a:t>
            </a:r>
            <a:endParaRPr lang="en-US" sz="2600" dirty="0">
              <a:solidFill>
                <a:schemeClr val="bg1"/>
              </a:solidFill>
            </a:endParaRPr>
          </a:p>
          <a:p>
            <a:endParaRPr lang="en-US" dirty="0"/>
          </a:p>
        </p:txBody>
      </p:sp>
      <p:pic>
        <p:nvPicPr>
          <p:cNvPr id="4" name="Picture 5" descr="C:\Users\spyreas\Desktop\INHS-horiz-color.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7732" y="5465353"/>
            <a:ext cx="3661671" cy="121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http://www.aera.net/portals/38/images/Publications/AERA%20Highlights/NS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062" y="5306689"/>
            <a:ext cx="1368800" cy="13688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llinois Department of Natural Resource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0922" y="4763289"/>
            <a:ext cx="1066283" cy="191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7440" y="5465354"/>
            <a:ext cx="4181688" cy="1210135"/>
          </a:xfrm>
          <a:prstGeom prst="rect">
            <a:avLst/>
          </a:prstGeom>
        </p:spPr>
      </p:pic>
    </p:spTree>
    <p:extLst>
      <p:ext uri="{BB962C8B-B14F-4D97-AF65-F5344CB8AC3E}">
        <p14:creationId xmlns:p14="http://schemas.microsoft.com/office/powerpoint/2010/main" val="1160401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Users\CTAP\Desktop\GregMap4.jpg"/>
          <p:cNvPicPr>
            <a:picLocks noChangeAspect="1"/>
          </p:cNvPicPr>
          <p:nvPr/>
        </p:nvPicPr>
        <p:blipFill rotWithShape="1">
          <a:blip r:embed="rId3">
            <a:extLst>
              <a:ext uri="{28A0092B-C50C-407E-A947-70E740481C1C}">
                <a14:useLocalDpi xmlns:a14="http://schemas.microsoft.com/office/drawing/2010/main" val="0"/>
              </a:ext>
            </a:extLst>
          </a:blip>
          <a:srcRect l="2759" t="13106" r="4145" b="4398"/>
          <a:stretch/>
        </p:blipFill>
        <p:spPr bwMode="auto">
          <a:xfrm>
            <a:off x="545432" y="43490"/>
            <a:ext cx="9813166" cy="6719088"/>
          </a:xfrm>
          <a:prstGeom prst="rect">
            <a:avLst/>
          </a:prstGeom>
          <a:noFill/>
          <a:ln>
            <a:noFill/>
          </a:ln>
        </p:spPr>
      </p:pic>
      <p:sp>
        <p:nvSpPr>
          <p:cNvPr id="5" name="Rectangle 4"/>
          <p:cNvSpPr/>
          <p:nvPr/>
        </p:nvSpPr>
        <p:spPr>
          <a:xfrm>
            <a:off x="10888862" y="6454801"/>
            <a:ext cx="1339534" cy="307777"/>
          </a:xfrm>
          <a:prstGeom prst="rect">
            <a:avLst/>
          </a:prstGeom>
        </p:spPr>
        <p:txBody>
          <a:bodyPr wrap="none">
            <a:spAutoFit/>
          </a:bodyPr>
          <a:lstStyle/>
          <a:p>
            <a:r>
              <a:rPr lang="en-US" sz="1400" i="1" dirty="0" smtClean="0">
                <a:solidFill>
                  <a:schemeClr val="bg1"/>
                </a:solidFill>
              </a:rPr>
              <a:t>Spyreas, in</a:t>
            </a:r>
            <a:r>
              <a:rPr lang="en-US" sz="1400" i="1" dirty="0">
                <a:solidFill>
                  <a:schemeClr val="bg1"/>
                </a:solidFill>
              </a:rPr>
              <a:t> </a:t>
            </a:r>
            <a:r>
              <a:rPr lang="en-US" sz="1400" i="1" dirty="0" smtClean="0">
                <a:solidFill>
                  <a:schemeClr val="bg1"/>
                </a:solidFill>
              </a:rPr>
              <a:t>prep</a:t>
            </a:r>
            <a:endParaRPr lang="en-US" sz="1400" i="1" dirty="0">
              <a:solidFill>
                <a:schemeClr val="bg1"/>
              </a:solidFill>
            </a:endParaRPr>
          </a:p>
        </p:txBody>
      </p:sp>
    </p:spTree>
    <p:extLst>
      <p:ext uri="{BB962C8B-B14F-4D97-AF65-F5344CB8AC3E}">
        <p14:creationId xmlns:p14="http://schemas.microsoft.com/office/powerpoint/2010/main" val="2267216999"/>
      </p:ext>
    </p:extLst>
  </p:cSld>
  <p:clrMapOvr>
    <a:masterClrMapping/>
  </p:clrMapOvr>
  <mc:AlternateContent xmlns:mc="http://schemas.openxmlformats.org/markup-compatibility/2006" xmlns:p14="http://schemas.microsoft.com/office/powerpoint/2010/main">
    <mc:Choice Requires="p14">
      <p:transition spd="slow" p14:dur="2000" advTm="37893"/>
    </mc:Choice>
    <mc:Fallback xmlns="">
      <p:transition spd="slow" advTm="37893"/>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z="5400" dirty="0">
                <a:solidFill>
                  <a:schemeClr val="bg1"/>
                </a:solidFill>
              </a:rPr>
              <a:t>Use of FQA</a:t>
            </a:r>
            <a:r>
              <a:rPr lang="en-US" dirty="0">
                <a:solidFill>
                  <a:schemeClr val="bg1"/>
                </a:solidFill>
              </a:rPr>
              <a:t>	</a:t>
            </a:r>
          </a:p>
        </p:txBody>
      </p:sp>
      <p:sp>
        <p:nvSpPr>
          <p:cNvPr id="163843" name="Rectangle 3"/>
          <p:cNvSpPr>
            <a:spLocks noGrp="1" noChangeArrowheads="1"/>
          </p:cNvSpPr>
          <p:nvPr>
            <p:ph type="body" idx="1"/>
          </p:nvPr>
        </p:nvSpPr>
        <p:spPr>
          <a:xfrm>
            <a:off x="838200" y="1825625"/>
            <a:ext cx="4274976" cy="4486274"/>
          </a:xfrm>
        </p:spPr>
        <p:txBody>
          <a:bodyPr>
            <a:normAutofit/>
          </a:bodyPr>
          <a:lstStyle/>
          <a:p>
            <a:pPr>
              <a:lnSpc>
                <a:spcPct val="90000"/>
              </a:lnSpc>
            </a:pPr>
            <a:r>
              <a:rPr lang="en-US" sz="2600" dirty="0">
                <a:solidFill>
                  <a:schemeClr val="bg1"/>
                </a:solidFill>
              </a:rPr>
              <a:t>Identify &amp; rank natural areas purchase or protection</a:t>
            </a:r>
          </a:p>
          <a:p>
            <a:pPr>
              <a:lnSpc>
                <a:spcPct val="90000"/>
              </a:lnSpc>
            </a:pPr>
            <a:endParaRPr lang="en-US" sz="2600" dirty="0">
              <a:solidFill>
                <a:schemeClr val="bg1"/>
              </a:solidFill>
            </a:endParaRPr>
          </a:p>
          <a:p>
            <a:pPr>
              <a:lnSpc>
                <a:spcPct val="90000"/>
              </a:lnSpc>
            </a:pPr>
            <a:r>
              <a:rPr lang="en-US" sz="2600" dirty="0">
                <a:solidFill>
                  <a:schemeClr val="bg1"/>
                </a:solidFill>
              </a:rPr>
              <a:t>Management &amp; </a:t>
            </a:r>
            <a:r>
              <a:rPr lang="en-US" sz="2600" dirty="0" smtClean="0">
                <a:solidFill>
                  <a:schemeClr val="bg1"/>
                </a:solidFill>
              </a:rPr>
              <a:t>restoration</a:t>
            </a:r>
            <a:endParaRPr lang="en-US" sz="2600" dirty="0">
              <a:solidFill>
                <a:schemeClr val="bg1"/>
              </a:solidFill>
            </a:endParaRPr>
          </a:p>
          <a:p>
            <a:pPr>
              <a:lnSpc>
                <a:spcPct val="90000"/>
              </a:lnSpc>
              <a:buNone/>
            </a:pPr>
            <a:endParaRPr lang="en-US" sz="2600" dirty="0">
              <a:solidFill>
                <a:schemeClr val="bg1"/>
              </a:solidFill>
            </a:endParaRPr>
          </a:p>
          <a:p>
            <a:pPr>
              <a:defRPr/>
            </a:pPr>
            <a:r>
              <a:rPr lang="en-US" sz="2600" dirty="0">
                <a:solidFill>
                  <a:schemeClr val="bg1"/>
                </a:solidFill>
              </a:rPr>
              <a:t>Legal &amp; </a:t>
            </a:r>
            <a:r>
              <a:rPr lang="en-US" sz="2600" dirty="0" smtClean="0">
                <a:solidFill>
                  <a:schemeClr val="bg1"/>
                </a:solidFill>
              </a:rPr>
              <a:t>regulatory (Federal, State, County, Municipal, etc.)</a:t>
            </a:r>
          </a:p>
          <a:p>
            <a:pPr>
              <a:lnSpc>
                <a:spcPct val="90000"/>
              </a:lnSpc>
            </a:pPr>
            <a:endParaRPr lang="en-US" sz="2600" dirty="0">
              <a:solidFill>
                <a:schemeClr val="bg1"/>
              </a:solidFill>
            </a:endParaRPr>
          </a:p>
          <a:p>
            <a:pPr>
              <a:lnSpc>
                <a:spcPct val="90000"/>
              </a:lnSpc>
            </a:pPr>
            <a:r>
              <a:rPr lang="en-US" sz="2600" dirty="0">
                <a:solidFill>
                  <a:schemeClr val="bg1"/>
                </a:solidFill>
              </a:rPr>
              <a:t>R</a:t>
            </a:r>
            <a:r>
              <a:rPr lang="en-US" sz="2600" dirty="0" smtClean="0">
                <a:solidFill>
                  <a:schemeClr val="bg1"/>
                </a:solidFill>
              </a:rPr>
              <a:t>esearch</a:t>
            </a:r>
            <a:endParaRPr lang="en-US" sz="26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176" y="1820247"/>
            <a:ext cx="6878385" cy="4362093"/>
          </a:xfrm>
          <a:prstGeom prst="rect">
            <a:avLst/>
          </a:prstGeom>
        </p:spPr>
      </p:pic>
    </p:spTree>
    <p:extLst>
      <p:ext uri="{BB962C8B-B14F-4D97-AF65-F5344CB8AC3E}">
        <p14:creationId xmlns:p14="http://schemas.microsoft.com/office/powerpoint/2010/main" val="2030323032"/>
      </p:ext>
    </p:extLst>
  </p:cSld>
  <p:clrMapOvr>
    <a:masterClrMapping/>
  </p:clrMapOvr>
  <mc:AlternateContent xmlns:mc="http://schemas.openxmlformats.org/markup-compatibility/2006" xmlns:p14="http://schemas.microsoft.com/office/powerpoint/2010/main">
    <mc:Choice Requires="p14">
      <p:transition spd="slow" p14:dur="2000" advTm="71620"/>
    </mc:Choice>
    <mc:Fallback xmlns="">
      <p:transition spd="slow" advTm="7162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45535" y="1518365"/>
            <a:ext cx="7812860" cy="5085168"/>
          </a:xfrm>
        </p:spPr>
      </p:pic>
      <p:sp>
        <p:nvSpPr>
          <p:cNvPr id="2" name="Title 1"/>
          <p:cNvSpPr>
            <a:spLocks noGrp="1"/>
          </p:cNvSpPr>
          <p:nvPr>
            <p:ph type="title"/>
          </p:nvPr>
        </p:nvSpPr>
        <p:spPr>
          <a:xfrm>
            <a:off x="475891" y="275919"/>
            <a:ext cx="10515600" cy="1325563"/>
          </a:xfrm>
        </p:spPr>
        <p:txBody>
          <a:bodyPr>
            <a:normAutofit/>
          </a:bodyPr>
          <a:lstStyle/>
          <a:p>
            <a:r>
              <a:rPr lang="en-US" sz="5400" dirty="0" smtClean="0">
                <a:solidFill>
                  <a:schemeClr val="bg1"/>
                </a:solidFill>
              </a:rPr>
              <a:t>Definitions = </a:t>
            </a:r>
            <a:r>
              <a:rPr lang="en-US" sz="6000" b="1" u="sng" dirty="0">
                <a:solidFill>
                  <a:srgbClr val="FF0000"/>
                </a:solidFill>
                <a:latin typeface="Chiller" panose="04020404031007020602" pitchFamily="82" charset="0"/>
              </a:rPr>
              <a:t>DANGER!!</a:t>
            </a:r>
          </a:p>
        </p:txBody>
      </p:sp>
      <p:sp>
        <p:nvSpPr>
          <p:cNvPr id="3" name="Content Placeholder 2"/>
          <p:cNvSpPr>
            <a:spLocks noGrp="1"/>
          </p:cNvSpPr>
          <p:nvPr>
            <p:ph sz="half" idx="1"/>
          </p:nvPr>
        </p:nvSpPr>
        <p:spPr>
          <a:xfrm>
            <a:off x="3228878" y="5810748"/>
            <a:ext cx="4197835" cy="792785"/>
          </a:xfrm>
        </p:spPr>
        <p:txBody>
          <a:bodyPr>
            <a:normAutofit/>
          </a:bodyPr>
          <a:lstStyle/>
          <a:p>
            <a:pPr marL="0" indent="0">
              <a:buNone/>
            </a:pPr>
            <a:r>
              <a:rPr lang="en-US" dirty="0" smtClean="0">
                <a:solidFill>
                  <a:schemeClr val="bg1"/>
                </a:solidFill>
              </a:rPr>
              <a:t>site “</a:t>
            </a:r>
            <a:r>
              <a:rPr lang="en-US" i="1" dirty="0" smtClean="0">
                <a:solidFill>
                  <a:schemeClr val="bg1"/>
                </a:solidFill>
              </a:rPr>
              <a:t>Floristic Quality” </a:t>
            </a:r>
            <a:endParaRPr lang="en-US" i="1"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7804" y="138708"/>
            <a:ext cx="3880703" cy="5174271"/>
          </a:xfrm>
          <a:prstGeom prst="rect">
            <a:avLst/>
          </a:prstGeom>
        </p:spPr>
      </p:pic>
      <p:sp>
        <p:nvSpPr>
          <p:cNvPr id="4" name="Rectangle 3"/>
          <p:cNvSpPr/>
          <p:nvPr/>
        </p:nvSpPr>
        <p:spPr>
          <a:xfrm>
            <a:off x="8498275" y="4562469"/>
            <a:ext cx="3323089" cy="800219"/>
          </a:xfrm>
          <a:prstGeom prst="rect">
            <a:avLst/>
          </a:prstGeom>
        </p:spPr>
        <p:txBody>
          <a:bodyPr wrap="none">
            <a:spAutoFit/>
          </a:bodyPr>
          <a:lstStyle/>
          <a:p>
            <a:pPr algn="r"/>
            <a:endParaRPr lang="en-US" dirty="0" smtClean="0">
              <a:solidFill>
                <a:schemeClr val="bg1"/>
              </a:solidFill>
            </a:endParaRPr>
          </a:p>
          <a:p>
            <a:pPr algn="r"/>
            <a:r>
              <a:rPr lang="en-US" sz="2800" dirty="0" smtClean="0">
                <a:solidFill>
                  <a:schemeClr val="bg1"/>
                </a:solidFill>
              </a:rPr>
              <a:t>species</a:t>
            </a:r>
            <a:r>
              <a:rPr lang="en-US" sz="2400" dirty="0" smtClean="0">
                <a:solidFill>
                  <a:schemeClr val="bg1"/>
                </a:solidFill>
              </a:rPr>
              <a:t> “</a:t>
            </a:r>
            <a:r>
              <a:rPr lang="en-US" sz="2400" i="1" dirty="0" smtClean="0">
                <a:solidFill>
                  <a:schemeClr val="bg1"/>
                </a:solidFill>
              </a:rPr>
              <a:t>Conservatism” </a:t>
            </a:r>
            <a:endParaRPr lang="en-US" sz="2400" dirty="0">
              <a:solidFill>
                <a:schemeClr val="bg1"/>
              </a:solidFill>
            </a:endParaRPr>
          </a:p>
        </p:txBody>
      </p:sp>
    </p:spTree>
    <p:extLst>
      <p:ext uri="{BB962C8B-B14F-4D97-AF65-F5344CB8AC3E}">
        <p14:creationId xmlns:p14="http://schemas.microsoft.com/office/powerpoint/2010/main" val="816456221"/>
      </p:ext>
    </p:extLst>
  </p:cSld>
  <p:clrMapOvr>
    <a:masterClrMapping/>
  </p:clrMapOvr>
  <mc:AlternateContent xmlns:mc="http://schemas.openxmlformats.org/markup-compatibility/2006" xmlns:p14="http://schemas.microsoft.com/office/powerpoint/2010/main">
    <mc:Choice Requires="p14">
      <p:transition spd="slow" p14:dur="2000" advTm="63335"/>
    </mc:Choice>
    <mc:Fallback xmlns="">
      <p:transition spd="slow" advTm="6333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ngoing Projects\Plant Book Meeting.May need to make sure you havent cut pics from other\Gregs PICS\Oxalis illinoensis 2 Lusk Creek John Schwegm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0137" y="52252"/>
            <a:ext cx="4421864" cy="34485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Ongoing Projects\Plant Book Meeting.May need to make sure you havent cut pics from other\Gregs PICS\Oxalis_illinoensis_0515_2003. Beth Shim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425" y="3596823"/>
            <a:ext cx="4229080" cy="3171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pyreas\Desktop\OXASTR_MRB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236" y="77806"/>
            <a:ext cx="2664598" cy="277562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pyreas\Desktop\oxalis stricta.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3066" y="266984"/>
            <a:ext cx="2541220" cy="2580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spyreas\Desktop\OXASTR_MRB1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246" y="3002247"/>
            <a:ext cx="3817412"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5658" y="4859338"/>
            <a:ext cx="2232767" cy="190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C:\Users\spyreas\Desktop\illinoiesns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49395" y="4756454"/>
            <a:ext cx="2342606" cy="2008129"/>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sz="half" idx="1"/>
          </p:nvPr>
        </p:nvSpPr>
        <p:spPr>
          <a:xfrm>
            <a:off x="988422" y="522515"/>
            <a:ext cx="4884116" cy="3344089"/>
          </a:xfrm>
        </p:spPr>
        <p:txBody>
          <a:bodyPr>
            <a:normAutofit/>
          </a:bodyPr>
          <a:lstStyle/>
          <a:p>
            <a:r>
              <a:rPr lang="en-US" sz="3600" b="1" i="1" dirty="0">
                <a:solidFill>
                  <a:schemeClr val="bg1"/>
                </a:solidFill>
              </a:rPr>
              <a:t>Oxalis </a:t>
            </a:r>
            <a:r>
              <a:rPr lang="en-US" sz="3600" b="1" i="1" dirty="0" err="1">
                <a:solidFill>
                  <a:schemeClr val="bg1"/>
                </a:solidFill>
              </a:rPr>
              <a:t>stricta</a:t>
            </a:r>
            <a:endParaRPr lang="en-US" sz="3600" b="1" i="1" dirty="0">
              <a:solidFill>
                <a:schemeClr val="bg1"/>
              </a:solidFill>
            </a:endParaRPr>
          </a:p>
          <a:p>
            <a:r>
              <a:rPr lang="en-US" sz="3600" b="1" dirty="0" smtClean="0">
                <a:solidFill>
                  <a:schemeClr val="bg1"/>
                </a:solidFill>
              </a:rPr>
              <a:t>Common yellow sorrel</a:t>
            </a:r>
            <a:endParaRPr lang="en-US" sz="3600" b="1" dirty="0">
              <a:solidFill>
                <a:schemeClr val="bg1"/>
              </a:solidFill>
            </a:endParaRPr>
          </a:p>
          <a:p>
            <a:r>
              <a:rPr lang="en-US" sz="3600" b="1" dirty="0">
                <a:solidFill>
                  <a:schemeClr val="bg1"/>
                </a:solidFill>
              </a:rPr>
              <a:t>Everywhere</a:t>
            </a:r>
          </a:p>
          <a:p>
            <a:r>
              <a:rPr lang="en-US" sz="3600" b="1" i="1" dirty="0" smtClean="0">
                <a:solidFill>
                  <a:schemeClr val="bg1"/>
                </a:solidFill>
              </a:rPr>
              <a:t>C</a:t>
            </a:r>
            <a:r>
              <a:rPr lang="en-US" sz="3600" b="1" dirty="0" smtClean="0">
                <a:solidFill>
                  <a:schemeClr val="bg1"/>
                </a:solidFill>
              </a:rPr>
              <a:t> </a:t>
            </a:r>
            <a:r>
              <a:rPr lang="en-US" sz="3600" b="1" dirty="0">
                <a:solidFill>
                  <a:schemeClr val="bg1"/>
                </a:solidFill>
              </a:rPr>
              <a:t>= </a:t>
            </a:r>
            <a:r>
              <a:rPr lang="en-US" sz="3600" b="1" dirty="0" smtClean="0">
                <a:solidFill>
                  <a:schemeClr val="bg1"/>
                </a:solidFill>
              </a:rPr>
              <a:t>0</a:t>
            </a:r>
            <a:endParaRPr lang="en-US" sz="3600" b="1" dirty="0">
              <a:solidFill>
                <a:schemeClr val="bg1"/>
              </a:solidFill>
            </a:endParaRPr>
          </a:p>
        </p:txBody>
      </p:sp>
      <p:sp>
        <p:nvSpPr>
          <p:cNvPr id="13" name="Content Placeholder 3"/>
          <p:cNvSpPr>
            <a:spLocks noGrp="1"/>
          </p:cNvSpPr>
          <p:nvPr>
            <p:ph sz="half" idx="2"/>
          </p:nvPr>
        </p:nvSpPr>
        <p:spPr>
          <a:xfrm>
            <a:off x="6297571" y="541177"/>
            <a:ext cx="4858109" cy="2847702"/>
          </a:xfrm>
        </p:spPr>
        <p:txBody>
          <a:bodyPr>
            <a:normAutofit/>
          </a:bodyPr>
          <a:lstStyle/>
          <a:p>
            <a:r>
              <a:rPr lang="en-US" sz="3600" b="1" i="1" dirty="0">
                <a:solidFill>
                  <a:schemeClr val="bg1"/>
                </a:solidFill>
              </a:rPr>
              <a:t>Oxalis </a:t>
            </a:r>
            <a:r>
              <a:rPr lang="en-US" sz="3600" b="1" i="1" dirty="0" err="1">
                <a:solidFill>
                  <a:schemeClr val="bg1"/>
                </a:solidFill>
              </a:rPr>
              <a:t>illinoensis</a:t>
            </a:r>
            <a:endParaRPr lang="en-US" sz="3600" b="1" i="1" dirty="0">
              <a:solidFill>
                <a:schemeClr val="bg1"/>
              </a:solidFill>
            </a:endParaRPr>
          </a:p>
          <a:p>
            <a:r>
              <a:rPr lang="en-US" sz="3600" b="1" dirty="0">
                <a:solidFill>
                  <a:schemeClr val="bg1"/>
                </a:solidFill>
              </a:rPr>
              <a:t>Illinois w</a:t>
            </a:r>
            <a:r>
              <a:rPr lang="en-US" sz="3600" b="1" dirty="0" smtClean="0">
                <a:solidFill>
                  <a:schemeClr val="bg1"/>
                </a:solidFill>
              </a:rPr>
              <a:t>ood sorrel</a:t>
            </a:r>
            <a:endParaRPr lang="en-US" sz="3600" b="1" dirty="0">
              <a:solidFill>
                <a:schemeClr val="bg1"/>
              </a:solidFill>
            </a:endParaRPr>
          </a:p>
          <a:p>
            <a:r>
              <a:rPr lang="en-US" sz="3600" b="1" dirty="0" smtClean="0">
                <a:solidFill>
                  <a:schemeClr val="bg1"/>
                </a:solidFill>
              </a:rPr>
              <a:t>Rich </a:t>
            </a:r>
            <a:r>
              <a:rPr lang="en-US" sz="3600" b="1" dirty="0" err="1" smtClean="0">
                <a:solidFill>
                  <a:schemeClr val="bg1"/>
                </a:solidFill>
              </a:rPr>
              <a:t>mesic</a:t>
            </a:r>
            <a:r>
              <a:rPr lang="en-US" sz="3600" b="1" dirty="0" smtClean="0">
                <a:solidFill>
                  <a:schemeClr val="bg1"/>
                </a:solidFill>
              </a:rPr>
              <a:t> forest</a:t>
            </a:r>
            <a:endParaRPr lang="en-US" sz="3600" b="1" dirty="0">
              <a:solidFill>
                <a:schemeClr val="bg1"/>
              </a:solidFill>
            </a:endParaRPr>
          </a:p>
          <a:p>
            <a:r>
              <a:rPr lang="en-US" sz="3600" b="1" i="1" dirty="0" smtClean="0">
                <a:solidFill>
                  <a:schemeClr val="bg1"/>
                </a:solidFill>
              </a:rPr>
              <a:t>C</a:t>
            </a:r>
            <a:r>
              <a:rPr lang="en-US" sz="3600" b="1" dirty="0" smtClean="0">
                <a:solidFill>
                  <a:schemeClr val="bg1"/>
                </a:solidFill>
              </a:rPr>
              <a:t> </a:t>
            </a:r>
            <a:r>
              <a:rPr lang="en-US" sz="3600" b="1" dirty="0">
                <a:solidFill>
                  <a:schemeClr val="bg1"/>
                </a:solidFill>
              </a:rPr>
              <a:t>= </a:t>
            </a:r>
            <a:r>
              <a:rPr lang="en-US" sz="3600" b="1" dirty="0" smtClean="0">
                <a:solidFill>
                  <a:schemeClr val="bg1"/>
                </a:solidFill>
              </a:rPr>
              <a:t>10</a:t>
            </a:r>
            <a:endParaRPr lang="en-US" sz="3600" dirty="0">
              <a:solidFill>
                <a:schemeClr val="bg1"/>
              </a:solidFill>
            </a:endParaRPr>
          </a:p>
        </p:txBody>
      </p:sp>
    </p:spTree>
    <p:custDataLst>
      <p:tags r:id="rId1"/>
    </p:custDataLst>
    <p:extLst>
      <p:ext uri="{BB962C8B-B14F-4D97-AF65-F5344CB8AC3E}">
        <p14:creationId xmlns:p14="http://schemas.microsoft.com/office/powerpoint/2010/main" val="1731755155"/>
      </p:ext>
    </p:extLst>
  </p:cSld>
  <p:clrMapOvr>
    <a:masterClrMapping/>
  </p:clrMapOvr>
  <mc:AlternateContent xmlns:mc="http://schemas.openxmlformats.org/markup-compatibility/2006" xmlns:p14="http://schemas.microsoft.com/office/powerpoint/2010/main">
    <mc:Choice Requires="p14">
      <p:transition spd="slow" p14:dur="2000" advTm="49159"/>
    </mc:Choice>
    <mc:Fallback xmlns="">
      <p:transition spd="slow" advTm="491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3|1.8|6.3|1.1"/>
</p:tagLst>
</file>

<file path=ppt/tags/tag2.xml><?xml version="1.0" encoding="utf-8"?>
<p:tagLst xmlns:a="http://schemas.openxmlformats.org/drawingml/2006/main" xmlns:r="http://schemas.openxmlformats.org/officeDocument/2006/relationships" xmlns:p="http://schemas.openxmlformats.org/presentationml/2006/main">
  <p:tag name="TIMING" val="|14.2|2.4|2.4|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2952</TotalTime>
  <Words>3487</Words>
  <Application>Microsoft Office PowerPoint</Application>
  <PresentationFormat>Widescreen</PresentationFormat>
  <Paragraphs>541</Paragraphs>
  <Slides>53</Slides>
  <Notes>51</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3</vt:i4>
      </vt:variant>
      <vt:variant>
        <vt:lpstr>Slide Titles</vt:lpstr>
      </vt:variant>
      <vt:variant>
        <vt:i4>53</vt:i4>
      </vt:variant>
    </vt:vector>
  </HeadingPairs>
  <TitlesOfParts>
    <vt:vector size="66" baseType="lpstr">
      <vt:lpstr>Arial</vt:lpstr>
      <vt:lpstr>Calibri</vt:lpstr>
      <vt:lpstr>Calibri Light</vt:lpstr>
      <vt:lpstr>Chiller</vt:lpstr>
      <vt:lpstr>Symbol</vt:lpstr>
      <vt:lpstr>Times</vt:lpstr>
      <vt:lpstr>Times New Roman</vt:lpstr>
      <vt:lpstr>Wingdings</vt:lpstr>
      <vt:lpstr>Office Theme</vt:lpstr>
      <vt:lpstr>1_Office Theme</vt:lpstr>
      <vt:lpstr>Document</vt:lpstr>
      <vt:lpstr>SPW 12.0 Graph</vt:lpstr>
      <vt:lpstr>Presentation</vt:lpstr>
      <vt:lpstr>A Users Guide to Floristic Quality Assessment</vt:lpstr>
      <vt:lpstr>Outline </vt:lpstr>
      <vt:lpstr>PowerPoint Presentation</vt:lpstr>
      <vt:lpstr>PowerPoint Presentation</vt:lpstr>
      <vt:lpstr>PowerPoint Presentation</vt:lpstr>
      <vt:lpstr>PowerPoint Presentation</vt:lpstr>
      <vt:lpstr>Use of FQA </vt:lpstr>
      <vt:lpstr>Definitions = DANGER!!</vt:lpstr>
      <vt:lpstr>PowerPoint Presentation</vt:lpstr>
      <vt:lpstr>Solidago speciosa C = 7 Prairie, savanna</vt:lpstr>
      <vt:lpstr>Species Conservatism is…?</vt:lpstr>
      <vt:lpstr>Species Conservatism IS NOT*</vt:lpstr>
      <vt:lpstr>Species Conservatism IS NOT*</vt:lpstr>
      <vt:lpstr>PowerPoint Presentation</vt:lpstr>
      <vt:lpstr>Rare &amp; Protected</vt:lpstr>
      <vt:lpstr>PowerPoint Presentation</vt:lpstr>
      <vt:lpstr>Species C-values are Accurate</vt:lpstr>
      <vt:lpstr>Site Level Metrics  Work Very Well</vt:lpstr>
      <vt:lpstr>Floristic Quality is Floristic Quality</vt:lpstr>
      <vt:lpstr>PowerPoint Presentation</vt:lpstr>
      <vt:lpstr>PowerPoint Presentation</vt:lpstr>
      <vt:lpstr>Terminology = DANGER!!</vt:lpstr>
      <vt:lpstr>Sampling &amp; Methods Considerations</vt:lpstr>
      <vt:lpstr>Area Effects</vt:lpstr>
      <vt:lpstr>Species will be Missed </vt:lpstr>
      <vt:lpstr>Species Detectability</vt:lpstr>
      <vt:lpstr>Year Effects</vt:lpstr>
      <vt:lpstr>Year Effects</vt:lpstr>
      <vt:lpstr>PowerPoint Presentation</vt:lpstr>
      <vt:lpstr>Analysis &amp; Score Comparison</vt:lpstr>
      <vt:lpstr>Comparing Scores</vt:lpstr>
      <vt:lpstr>Floristic Quality &amp; Vegetation types</vt:lpstr>
      <vt:lpstr>PowerPoint Presentation</vt:lpstr>
      <vt:lpstr>Reference  Site Mean C   </vt:lpstr>
      <vt:lpstr>Distribution of Mean C scores</vt:lpstr>
      <vt:lpstr>Random &amp; reference  Upland vs floodplain   Mean C</vt:lpstr>
      <vt:lpstr>PowerPoint Presentation</vt:lpstr>
      <vt:lpstr>PowerPoint Presentation</vt:lpstr>
      <vt:lpstr>PowerPoint Presentation</vt:lpstr>
      <vt:lpstr>Plant Richness North America</vt:lpstr>
      <vt:lpstr>Protected Wetlands &amp; Public Land</vt:lpstr>
      <vt:lpstr>Regions and Vegetation Types</vt:lpstr>
      <vt:lpstr>Time &amp; Floristic Quality</vt:lpstr>
      <vt:lpstr>Buell-Small Succession (BSS) Study Site</vt:lpstr>
      <vt:lpstr>PowerPoint Presentation</vt:lpstr>
      <vt:lpstr>PowerPoint Presentation</vt:lpstr>
      <vt:lpstr>Forest Succession &amp; Species Richness</vt:lpstr>
      <vt:lpstr>PowerPoint Presentation</vt:lpstr>
      <vt:lpstr>PowerPoint Presentation</vt:lpstr>
      <vt:lpstr>Reminders, Do’s, and Don’ts</vt:lpstr>
      <vt:lpstr>PowerPoint Presentation</vt:lpstr>
      <vt:lpstr>PowerPoint Presentation</vt:lpstr>
      <vt:lpstr>Acknowledgements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Audience FQA and Research Talk</dc:title>
  <dc:creator>Reviewer</dc:creator>
  <cp:lastModifiedBy>Spyreas</cp:lastModifiedBy>
  <cp:revision>209</cp:revision>
  <dcterms:created xsi:type="dcterms:W3CDTF">2014-01-22T21:23:58Z</dcterms:created>
  <dcterms:modified xsi:type="dcterms:W3CDTF">2015-02-12T17:12:35Z</dcterms:modified>
</cp:coreProperties>
</file>